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4" r:id="rId1"/>
    <p:sldMasterId id="2147483688" r:id="rId2"/>
  </p:sldMasterIdLst>
  <p:notesMasterIdLst>
    <p:notesMasterId r:id="rId17"/>
  </p:notesMasterIdLst>
  <p:handoutMasterIdLst>
    <p:handoutMasterId r:id="rId18"/>
  </p:handoutMasterIdLst>
  <p:sldIdLst>
    <p:sldId id="481" r:id="rId3"/>
    <p:sldId id="484" r:id="rId4"/>
    <p:sldId id="485" r:id="rId5"/>
    <p:sldId id="491" r:id="rId6"/>
    <p:sldId id="486" r:id="rId7"/>
    <p:sldId id="494" r:id="rId8"/>
    <p:sldId id="496" r:id="rId9"/>
    <p:sldId id="498" r:id="rId10"/>
    <p:sldId id="495" r:id="rId11"/>
    <p:sldId id="489" r:id="rId12"/>
    <p:sldId id="497" r:id="rId13"/>
    <p:sldId id="492" r:id="rId14"/>
    <p:sldId id="499" r:id="rId15"/>
    <p:sldId id="350" r:id="rId16"/>
  </p:sldIdLst>
  <p:sldSz cx="9144000" cy="6858000" type="screen4x3"/>
  <p:notesSz cx="6381750" cy="865028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2169"/>
    <a:srgbClr val="A7C6ED"/>
    <a:srgbClr val="CCECFF"/>
    <a:srgbClr val="967126"/>
    <a:srgbClr val="F1F0F0"/>
    <a:srgbClr val="333333"/>
    <a:srgbClr val="C6DEF7"/>
    <a:srgbClr val="F7BCCC"/>
    <a:srgbClr val="B891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327" autoAdjust="0"/>
  </p:normalViewPr>
  <p:slideViewPr>
    <p:cSldViewPr snapToGrid="0" snapToObjects="1">
      <p:cViewPr varScale="1">
        <p:scale>
          <a:sx n="69" d="100"/>
          <a:sy n="69" d="100"/>
        </p:scale>
        <p:origin x="144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'Slide -5'!$K$10</c:f>
              <c:strCache>
                <c:ptCount val="1"/>
                <c:pt idx="0">
                  <c:v>PW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  <a:tailEnd type="triangle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'Slide -5'!$J$11:$J$20</c:f>
              <c:strCache>
                <c:ptCount val="10"/>
                <c:pt idx="0">
                  <c:v>April-23</c:v>
                </c:pt>
                <c:pt idx="1">
                  <c:v>May-23</c:v>
                </c:pt>
                <c:pt idx="2">
                  <c:v>June-23</c:v>
                </c:pt>
                <c:pt idx="3">
                  <c:v>July-23</c:v>
                </c:pt>
                <c:pt idx="4">
                  <c:v>Aug-23</c:v>
                </c:pt>
                <c:pt idx="5">
                  <c:v>Sep-23</c:v>
                </c:pt>
                <c:pt idx="6">
                  <c:v>Oct 23</c:v>
                </c:pt>
                <c:pt idx="7">
                  <c:v>Nov 23</c:v>
                </c:pt>
                <c:pt idx="8">
                  <c:v>Dec 23</c:v>
                </c:pt>
                <c:pt idx="9">
                  <c:v>Jan-24</c:v>
                </c:pt>
              </c:strCache>
            </c:strRef>
          </c:cat>
          <c:val>
            <c:numRef>
              <c:f>'Slide -5'!$K$11:$K$20</c:f>
              <c:numCache>
                <c:formatCode>0%</c:formatCode>
                <c:ptCount val="10"/>
                <c:pt idx="0">
                  <c:v>1.4124293785310734E-3</c:v>
                </c:pt>
                <c:pt idx="1">
                  <c:v>8.9514066496163679E-3</c:v>
                </c:pt>
                <c:pt idx="2">
                  <c:v>2.2284122562674095E-2</c:v>
                </c:pt>
                <c:pt idx="3">
                  <c:v>2.478134110787172E-2</c:v>
                </c:pt>
                <c:pt idx="4">
                  <c:v>1.272984441301273E-2</c:v>
                </c:pt>
                <c:pt idx="5">
                  <c:v>4.7337278106508876E-3</c:v>
                </c:pt>
                <c:pt idx="6">
                  <c:v>2.4937655860349127E-3</c:v>
                </c:pt>
                <c:pt idx="7">
                  <c:v>2.002503128911139E-2</c:v>
                </c:pt>
                <c:pt idx="8">
                  <c:v>1.9971469329529243E-2</c:v>
                </c:pt>
                <c:pt idx="9">
                  <c:v>9.0293453724604959E-3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EDB-4D7C-96CD-FDE58B357576}"/>
            </c:ext>
          </c:extLst>
        </c:ser>
        <c:ser>
          <c:idx val="1"/>
          <c:order val="1"/>
          <c:tx>
            <c:strRef>
              <c:f>'Slide -5'!$L$10</c:f>
              <c:strCache>
                <c:ptCount val="1"/>
                <c:pt idx="0">
                  <c:v>Staff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  <a:tailEnd type="triangle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'Slide -5'!$J$11:$J$20</c:f>
              <c:strCache>
                <c:ptCount val="10"/>
                <c:pt idx="0">
                  <c:v>April-23</c:v>
                </c:pt>
                <c:pt idx="1">
                  <c:v>May-23</c:v>
                </c:pt>
                <c:pt idx="2">
                  <c:v>June-23</c:v>
                </c:pt>
                <c:pt idx="3">
                  <c:v>July-23</c:v>
                </c:pt>
                <c:pt idx="4">
                  <c:v>Aug-23</c:v>
                </c:pt>
                <c:pt idx="5">
                  <c:v>Sep-23</c:v>
                </c:pt>
                <c:pt idx="6">
                  <c:v>Oct 23</c:v>
                </c:pt>
                <c:pt idx="7">
                  <c:v>Nov 23</c:v>
                </c:pt>
                <c:pt idx="8">
                  <c:v>Dec 23</c:v>
                </c:pt>
                <c:pt idx="9">
                  <c:v>Jan-24</c:v>
                </c:pt>
              </c:strCache>
            </c:strRef>
          </c:cat>
          <c:val>
            <c:numRef>
              <c:f>'Slide -5'!$L$11:$L$20</c:f>
              <c:numCache>
                <c:formatCode>0%</c:formatCode>
                <c:ptCount val="10"/>
                <c:pt idx="0">
                  <c:v>1.8115942028985508E-2</c:v>
                </c:pt>
                <c:pt idx="1">
                  <c:v>2.6800670016750419E-2</c:v>
                </c:pt>
                <c:pt idx="2">
                  <c:v>2.3931623931623933E-2</c:v>
                </c:pt>
                <c:pt idx="3">
                  <c:v>2.4305555555555556E-2</c:v>
                </c:pt>
                <c:pt idx="4">
                  <c:v>1.8181818181818181E-2</c:v>
                </c:pt>
                <c:pt idx="5">
                  <c:v>1.2539184952978056E-2</c:v>
                </c:pt>
                <c:pt idx="6">
                  <c:v>1.7684887459807074E-2</c:v>
                </c:pt>
                <c:pt idx="7">
                  <c:v>1.7915309446254073E-2</c:v>
                </c:pt>
                <c:pt idx="8">
                  <c:v>4.2402826855123678E-2</c:v>
                </c:pt>
                <c:pt idx="9">
                  <c:v>2.24E-2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EDB-4D7C-96CD-FDE58B357576}"/>
            </c:ext>
          </c:extLst>
        </c:ser>
        <c:ser>
          <c:idx val="2"/>
          <c:order val="2"/>
          <c:tx>
            <c:strRef>
              <c:f>'Slide -5'!$M$10</c:f>
              <c:strCache>
                <c:ptCount val="1"/>
                <c:pt idx="0">
                  <c:v>Total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  <a:tailEnd type="triangle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'Slide -5'!$J$11:$J$20</c:f>
              <c:strCache>
                <c:ptCount val="10"/>
                <c:pt idx="0">
                  <c:v>April-23</c:v>
                </c:pt>
                <c:pt idx="1">
                  <c:v>May-23</c:v>
                </c:pt>
                <c:pt idx="2">
                  <c:v>June-23</c:v>
                </c:pt>
                <c:pt idx="3">
                  <c:v>July-23</c:v>
                </c:pt>
                <c:pt idx="4">
                  <c:v>Aug-23</c:v>
                </c:pt>
                <c:pt idx="5">
                  <c:v>Sep-23</c:v>
                </c:pt>
                <c:pt idx="6">
                  <c:v>Oct 23</c:v>
                </c:pt>
                <c:pt idx="7">
                  <c:v>Nov 23</c:v>
                </c:pt>
                <c:pt idx="8">
                  <c:v>Dec 23</c:v>
                </c:pt>
                <c:pt idx="9">
                  <c:v>Jan-24</c:v>
                </c:pt>
              </c:strCache>
            </c:strRef>
          </c:cat>
          <c:val>
            <c:numRef>
              <c:f>'Slide -5'!$M$11:$M$20</c:f>
              <c:numCache>
                <c:formatCode>0%</c:formatCode>
                <c:ptCount val="10"/>
                <c:pt idx="0">
                  <c:v>1.9528371407516582E-2</c:v>
                </c:pt>
                <c:pt idx="1">
                  <c:v>3.5752076666366789E-2</c:v>
                </c:pt>
                <c:pt idx="2">
                  <c:v>4.6215746494298028E-2</c:v>
                </c:pt>
                <c:pt idx="3">
                  <c:v>4.9086896663427276E-2</c:v>
                </c:pt>
                <c:pt idx="4">
                  <c:v>3.0911662594830913E-2</c:v>
                </c:pt>
                <c:pt idx="5">
                  <c:v>1.7272912763628943E-2</c:v>
                </c:pt>
                <c:pt idx="6">
                  <c:v>2.0178653045841988E-2</c:v>
                </c:pt>
                <c:pt idx="7">
                  <c:v>3.7940340735365466E-2</c:v>
                </c:pt>
                <c:pt idx="8">
                  <c:v>5.4185602196212282E-2</c:v>
                </c:pt>
                <c:pt idx="9">
                  <c:v>3.1429345372460497E-2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EDB-4D7C-96CD-FDE58B357576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>
              <a:solidFill>
                <a:schemeClr val="lt1">
                  <a:lumMod val="95000"/>
                  <a:alpha val="54000"/>
                </a:schemeClr>
              </a:solidFill>
              <a:prstDash val="dash"/>
            </a:ln>
            <a:effectLst/>
          </c:spPr>
        </c:dropLines>
        <c:smooth val="0"/>
        <c:axId val="1138194271"/>
        <c:axId val="159013743"/>
      </c:lineChart>
      <c:catAx>
        <c:axId val="11381942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300"/>
                  <a:t>Months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013743"/>
        <c:crosses val="autoZero"/>
        <c:auto val="1"/>
        <c:lblAlgn val="ctr"/>
        <c:lblOffset val="100"/>
        <c:noMultiLvlLbl val="0"/>
      </c:catAx>
      <c:valAx>
        <c:axId val="159013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300"/>
                  <a:t>Attrition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81942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3.8743837832327488E-2"/>
          <c:y val="5.2192514202442281E-2"/>
          <c:w val="0.92242011345919528"/>
          <c:h val="0.833280871893770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'Slide 6'!$A$20</c:f>
              <c:strCache>
                <c:ptCount val="1"/>
                <c:pt idx="0">
                  <c:v>Nashik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'Slide 6'!$B$20:$B$23</c:f>
              <c:strCache>
                <c:ptCount val="4"/>
                <c:pt idx="0">
                  <c:v>Voluntary-PW</c:v>
                </c:pt>
                <c:pt idx="1">
                  <c:v>Involuntary-PW</c:v>
                </c:pt>
                <c:pt idx="2">
                  <c:v>Voluntary-Staff</c:v>
                </c:pt>
                <c:pt idx="3">
                  <c:v>Involuntary-Staff</c:v>
                </c:pt>
              </c:strCache>
            </c:strRef>
          </c:cat>
          <c:val>
            <c:numRef>
              <c:f>'Slide 6'!$C$20:$C$23</c:f>
              <c:numCache>
                <c:formatCode>General</c:formatCode>
                <c:ptCount val="4"/>
                <c:pt idx="0">
                  <c:v>1</c:v>
                </c:pt>
                <c:pt idx="1">
                  <c:v>0</c:v>
                </c:pt>
                <c:pt idx="2">
                  <c:v>21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C0-4073-AB64-C4DE0B467D3A}"/>
            </c:ext>
          </c:extLst>
        </c:ser>
        <c:ser>
          <c:idx val="1"/>
          <c:order val="1"/>
          <c:tx>
            <c:strRef>
              <c:f>'Slide 6'!$A$24</c:f>
              <c:strCache>
                <c:ptCount val="1"/>
                <c:pt idx="0">
                  <c:v>Nellore Plant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'Slide 6'!$C$24:$C$27</c:f>
              <c:numCache>
                <c:formatCode>General</c:formatCode>
                <c:ptCount val="4"/>
                <c:pt idx="0">
                  <c:v>57</c:v>
                </c:pt>
                <c:pt idx="1">
                  <c:v>0</c:v>
                </c:pt>
                <c:pt idx="2">
                  <c:v>16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C0-4073-AB64-C4DE0B467D3A}"/>
            </c:ext>
          </c:extLst>
        </c:ser>
        <c:ser>
          <c:idx val="2"/>
          <c:order val="2"/>
          <c:tx>
            <c:strRef>
              <c:f>'Slide 6'!$A$28</c:f>
              <c:strCache>
                <c:ptCount val="1"/>
                <c:pt idx="0">
                  <c:v>Pune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'Slide 6'!$C$28:$C$31</c:f>
              <c:numCache>
                <c:formatCode>General</c:formatCode>
                <c:ptCount val="4"/>
                <c:pt idx="0">
                  <c:v>5</c:v>
                </c:pt>
                <c:pt idx="1">
                  <c:v>6</c:v>
                </c:pt>
                <c:pt idx="2">
                  <c:v>44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EC0-4073-AB64-C4DE0B467D3A}"/>
            </c:ext>
          </c:extLst>
        </c:ser>
        <c:ser>
          <c:idx val="3"/>
          <c:order val="3"/>
          <c:tx>
            <c:strRef>
              <c:f>'Slide 6'!$A$32</c:f>
              <c:strCache>
                <c:ptCount val="1"/>
                <c:pt idx="0">
                  <c:v>Silvassa Plant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'Slide 6'!$C$32:$C$35</c:f>
              <c:numCache>
                <c:formatCode>General</c:formatCode>
                <c:ptCount val="4"/>
                <c:pt idx="0">
                  <c:v>25</c:v>
                </c:pt>
                <c:pt idx="1">
                  <c:v>0</c:v>
                </c:pt>
                <c:pt idx="2">
                  <c:v>11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EC0-4073-AB64-C4DE0B467D3A}"/>
            </c:ext>
          </c:extLst>
        </c:ser>
        <c:ser>
          <c:idx val="4"/>
          <c:order val="4"/>
          <c:tx>
            <c:strRef>
              <c:f>'Slide 6'!$A$36</c:f>
              <c:strCache>
                <c:ptCount val="1"/>
                <c:pt idx="0">
                  <c:v>VN Office (Corporate)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'Slide 6'!$C$36:$C$39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35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EC0-4073-AB64-C4DE0B467D3A}"/>
            </c:ext>
          </c:extLst>
        </c:ser>
        <c:ser>
          <c:idx val="5"/>
          <c:order val="5"/>
          <c:tx>
            <c:strRef>
              <c:f>'Slide 6'!$A$40</c:f>
              <c:strCache>
                <c:ptCount val="1"/>
                <c:pt idx="0">
                  <c:v>IBPL PW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'Slide 6'!$C$40:$C$43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EC0-4073-AB64-C4DE0B467D3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305551343"/>
        <c:axId val="313783823"/>
      </c:barChart>
      <c:catAx>
        <c:axId val="305551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3783823"/>
        <c:crosses val="autoZero"/>
        <c:auto val="1"/>
        <c:lblAlgn val="ctr"/>
        <c:lblOffset val="100"/>
        <c:noMultiLvlLbl val="0"/>
      </c:catAx>
      <c:valAx>
        <c:axId val="313783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5551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sz="1300"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 sz="1400"/>
              <a:t>New Hiring Ratio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Staff</c:v>
          </c:tx>
          <c:spPr>
            <a:ln w="34925" cap="rnd">
              <a:solidFill>
                <a:schemeClr val="accent1"/>
              </a:solidFill>
              <a:round/>
              <a:tailEnd type="stealth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'Slide 7'!$A$1:$A$11</c:f>
              <c:strCache>
                <c:ptCount val="11"/>
                <c:pt idx="0">
                  <c:v>Month</c:v>
                </c:pt>
                <c:pt idx="1">
                  <c:v>Apr-23</c:v>
                </c:pt>
                <c:pt idx="2">
                  <c:v>May-23</c:v>
                </c:pt>
                <c:pt idx="3">
                  <c:v>Jun-23</c:v>
                </c:pt>
                <c:pt idx="4">
                  <c:v>Jul-23</c:v>
                </c:pt>
                <c:pt idx="5">
                  <c:v>Aug-23</c:v>
                </c:pt>
                <c:pt idx="6">
                  <c:v>Sep-23</c:v>
                </c:pt>
                <c:pt idx="7">
                  <c:v>Oct-23</c:v>
                </c:pt>
                <c:pt idx="8">
                  <c:v>Nov-23</c:v>
                </c:pt>
                <c:pt idx="9">
                  <c:v>Dec-23</c:v>
                </c:pt>
                <c:pt idx="10">
                  <c:v>Jan-24</c:v>
                </c:pt>
              </c:strCache>
            </c:strRef>
          </c:cat>
          <c:val>
            <c:numRef>
              <c:f>'Slide 7'!$F$1:$F$11</c:f>
              <c:numCache>
                <c:formatCode>0%</c:formatCode>
                <c:ptCount val="11"/>
                <c:pt idx="0" formatCode="General">
                  <c:v>0</c:v>
                </c:pt>
                <c:pt idx="1">
                  <c:v>3.0797101449275364E-2</c:v>
                </c:pt>
                <c:pt idx="2">
                  <c:v>1.4545454545454545E-2</c:v>
                </c:pt>
                <c:pt idx="3">
                  <c:v>5.8201058201058198E-2</c:v>
                </c:pt>
                <c:pt idx="4">
                  <c:v>4.3252595155709339E-2</c:v>
                </c:pt>
                <c:pt idx="5">
                  <c:v>3.7542662116040959E-2</c:v>
                </c:pt>
                <c:pt idx="6">
                  <c:v>3.8525963149078725E-2</c:v>
                </c:pt>
                <c:pt idx="7">
                  <c:v>4.2207792207792208E-2</c:v>
                </c:pt>
                <c:pt idx="8">
                  <c:v>2.8938906752411574E-2</c:v>
                </c:pt>
                <c:pt idx="9">
                  <c:v>3.918495297805643E-2</c:v>
                </c:pt>
                <c:pt idx="10">
                  <c:v>1.7600000000000001E-2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3AC-4BD6-B755-CA1EFDE4432A}"/>
            </c:ext>
          </c:extLst>
        </c:ser>
        <c:ser>
          <c:idx val="1"/>
          <c:order val="1"/>
          <c:tx>
            <c:v>PW</c:v>
          </c:tx>
          <c:spPr>
            <a:ln w="34925" cap="rnd">
              <a:solidFill>
                <a:schemeClr val="accent2"/>
              </a:solidFill>
              <a:round/>
              <a:tailEnd type="stealth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'Slide 7'!$A$1:$A$11</c:f>
              <c:strCache>
                <c:ptCount val="11"/>
                <c:pt idx="0">
                  <c:v>Month</c:v>
                </c:pt>
                <c:pt idx="1">
                  <c:v>Apr-23</c:v>
                </c:pt>
                <c:pt idx="2">
                  <c:v>May-23</c:v>
                </c:pt>
                <c:pt idx="3">
                  <c:v>Jun-23</c:v>
                </c:pt>
                <c:pt idx="4">
                  <c:v>Jul-23</c:v>
                </c:pt>
                <c:pt idx="5">
                  <c:v>Aug-23</c:v>
                </c:pt>
                <c:pt idx="6">
                  <c:v>Sep-23</c:v>
                </c:pt>
                <c:pt idx="7">
                  <c:v>Oct-23</c:v>
                </c:pt>
                <c:pt idx="8">
                  <c:v>Nov-23</c:v>
                </c:pt>
                <c:pt idx="9">
                  <c:v>Dec-23</c:v>
                </c:pt>
                <c:pt idx="10">
                  <c:v>Jan-24</c:v>
                </c:pt>
              </c:strCache>
            </c:strRef>
          </c:cat>
          <c:val>
            <c:numRef>
              <c:f>'Slide 7'!$G$1:$G$11</c:f>
              <c:numCache>
                <c:formatCode>0%</c:formatCode>
                <c:ptCount val="11"/>
                <c:pt idx="0" formatCode="General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5.8577405857740586E-2</c:v>
                </c:pt>
                <c:pt idx="6">
                  <c:v>9.3350383631713552E-2</c:v>
                </c:pt>
                <c:pt idx="7">
                  <c:v>2.3839397741530741E-2</c:v>
                </c:pt>
                <c:pt idx="8">
                  <c:v>8.7281795511221939E-3</c:v>
                </c:pt>
                <c:pt idx="9">
                  <c:v>6.990521327014218E-2</c:v>
                </c:pt>
                <c:pt idx="10">
                  <c:v>6.2076749435665914E-2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3AC-4BD6-B755-CA1EFDE4432A}"/>
            </c:ext>
          </c:extLst>
        </c:ser>
        <c:ser>
          <c:idx val="2"/>
          <c:order val="2"/>
          <c:tx>
            <c:v>Total</c:v>
          </c:tx>
          <c:spPr>
            <a:ln w="34925" cap="rnd">
              <a:solidFill>
                <a:srgbClr val="FFFF00"/>
              </a:solidFill>
              <a:round/>
              <a:tailEnd type="triangle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'Slide 7'!$A$1:$A$11</c:f>
              <c:strCache>
                <c:ptCount val="11"/>
                <c:pt idx="0">
                  <c:v>Month</c:v>
                </c:pt>
                <c:pt idx="1">
                  <c:v>Apr-23</c:v>
                </c:pt>
                <c:pt idx="2">
                  <c:v>May-23</c:v>
                </c:pt>
                <c:pt idx="3">
                  <c:v>Jun-23</c:v>
                </c:pt>
                <c:pt idx="4">
                  <c:v>Jul-23</c:v>
                </c:pt>
                <c:pt idx="5">
                  <c:v>Aug-23</c:v>
                </c:pt>
                <c:pt idx="6">
                  <c:v>Sep-23</c:v>
                </c:pt>
                <c:pt idx="7">
                  <c:v>Oct-23</c:v>
                </c:pt>
                <c:pt idx="8">
                  <c:v>Nov-23</c:v>
                </c:pt>
                <c:pt idx="9">
                  <c:v>Dec-23</c:v>
                </c:pt>
                <c:pt idx="10">
                  <c:v>Jan-24</c:v>
                </c:pt>
              </c:strCache>
            </c:strRef>
          </c:cat>
          <c:val>
            <c:numRef>
              <c:f>'Slide 7'!$H$1:$H$11</c:f>
              <c:numCache>
                <c:formatCode>0%</c:formatCode>
                <c:ptCount val="11"/>
                <c:pt idx="0" formatCode="General">
                  <c:v>0</c:v>
                </c:pt>
                <c:pt idx="1">
                  <c:v>3.0797101449275364E-2</c:v>
                </c:pt>
                <c:pt idx="2">
                  <c:v>1.4545454545454545E-2</c:v>
                </c:pt>
                <c:pt idx="3">
                  <c:v>5.8201058201058198E-2</c:v>
                </c:pt>
                <c:pt idx="4">
                  <c:v>4.3252595155709339E-2</c:v>
                </c:pt>
                <c:pt idx="5">
                  <c:v>9.6120067973781545E-2</c:v>
                </c:pt>
                <c:pt idx="6">
                  <c:v>0.13187634678079227</c:v>
                </c:pt>
                <c:pt idx="7">
                  <c:v>6.6047189949322946E-2</c:v>
                </c:pt>
                <c:pt idx="8">
                  <c:v>3.766708630353377E-2</c:v>
                </c:pt>
                <c:pt idx="9">
                  <c:v>0.10909016624819862</c:v>
                </c:pt>
                <c:pt idx="10">
                  <c:v>7.9676749435665911E-2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3AC-4BD6-B755-CA1EFDE4432A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594272031"/>
        <c:axId val="1170391567"/>
      </c:lineChart>
      <c:catAx>
        <c:axId val="15942720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0391567"/>
        <c:crosses val="autoZero"/>
        <c:auto val="1"/>
        <c:lblAlgn val="ctr"/>
        <c:lblOffset val="100"/>
        <c:noMultiLvlLbl val="1"/>
      </c:catAx>
      <c:valAx>
        <c:axId val="1170391567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4272031"/>
        <c:crosses val="autoZero"/>
        <c:crossBetween val="between"/>
      </c:valAx>
      <c:spPr>
        <a:noFill/>
        <a:ln>
          <a:noFill/>
        </a:ln>
        <a:effectLst>
          <a:outerShdw blurRad="50800" dist="50800" dir="5400000" sx="7000" sy="7000" algn="ctr" rotWithShape="0">
            <a:srgbClr val="000000">
              <a:alpha val="43137"/>
            </a:srgbClr>
          </a:outerShdw>
        </a:effectLst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56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Gender Ratio YTD Jan 24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6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'Gender Ratio Slide 8'!$H$4</c:f>
              <c:strCache>
                <c:ptCount val="1"/>
                <c:pt idx="0">
                  <c:v>Female %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'Gender Ratio Slide 8'!$G$5:$G$9</c:f>
              <c:strCache>
                <c:ptCount val="5"/>
                <c:pt idx="0">
                  <c:v>Nashik</c:v>
                </c:pt>
                <c:pt idx="1">
                  <c:v>Nellore Plant</c:v>
                </c:pt>
                <c:pt idx="2">
                  <c:v>Pune-Plant</c:v>
                </c:pt>
                <c:pt idx="3">
                  <c:v>Silvassa Plant</c:v>
                </c:pt>
                <c:pt idx="4">
                  <c:v>VN Office (Corporate)</c:v>
                </c:pt>
              </c:strCache>
            </c:strRef>
          </c:cat>
          <c:val>
            <c:numRef>
              <c:f>'Gender Ratio Slide 8'!$H$5:$H$10</c:f>
              <c:numCache>
                <c:formatCode>0%</c:formatCode>
                <c:ptCount val="6"/>
                <c:pt idx="0">
                  <c:v>9.7122302158273388E-2</c:v>
                </c:pt>
                <c:pt idx="1">
                  <c:v>0.20761245674740483</c:v>
                </c:pt>
                <c:pt idx="2">
                  <c:v>8.3011583011583012E-2</c:v>
                </c:pt>
                <c:pt idx="3">
                  <c:v>0.15673981191222572</c:v>
                </c:pt>
                <c:pt idx="4">
                  <c:v>0.26168224299065418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91-4A33-91D7-828BBAFF9FE6}"/>
            </c:ext>
          </c:extLst>
        </c:ser>
        <c:ser>
          <c:idx val="1"/>
          <c:order val="1"/>
          <c:tx>
            <c:strRef>
              <c:f>'Gender Ratio Slide 8'!$I$4</c:f>
              <c:strCache>
                <c:ptCount val="1"/>
                <c:pt idx="0">
                  <c:v>Male %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'Gender Ratio Slide 8'!$G$5:$G$9</c:f>
              <c:strCache>
                <c:ptCount val="5"/>
                <c:pt idx="0">
                  <c:v>Nashik</c:v>
                </c:pt>
                <c:pt idx="1">
                  <c:v>Nellore Plant</c:v>
                </c:pt>
                <c:pt idx="2">
                  <c:v>Pune-Plant</c:v>
                </c:pt>
                <c:pt idx="3">
                  <c:v>Silvassa Plant</c:v>
                </c:pt>
                <c:pt idx="4">
                  <c:v>VN Office (Corporate)</c:v>
                </c:pt>
              </c:strCache>
            </c:strRef>
          </c:cat>
          <c:val>
            <c:numRef>
              <c:f>'Gender Ratio Slide 8'!$I$5:$I$9</c:f>
              <c:numCache>
                <c:formatCode>0%</c:formatCode>
                <c:ptCount val="5"/>
                <c:pt idx="0">
                  <c:v>0.90287769784172667</c:v>
                </c:pt>
                <c:pt idx="1">
                  <c:v>0.79238754325259519</c:v>
                </c:pt>
                <c:pt idx="2">
                  <c:v>0.91698841698841704</c:v>
                </c:pt>
                <c:pt idx="3">
                  <c:v>0.84326018808777425</c:v>
                </c:pt>
                <c:pt idx="4">
                  <c:v>0.73831775700934577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91-4A33-91D7-828BBAFF9FE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565390192"/>
        <c:axId val="932350096"/>
      </c:barChart>
      <c:catAx>
        <c:axId val="1565390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32350096"/>
        <c:crosses val="autoZero"/>
        <c:auto val="1"/>
        <c:lblAlgn val="ctr"/>
        <c:lblOffset val="100"/>
        <c:noMultiLvlLbl val="0"/>
      </c:catAx>
      <c:valAx>
        <c:axId val="932350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5390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sz="1300"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56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 dirty="0"/>
              <a:t>Gender wise Headcount YTD Jan 24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6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'slid 9- 11 CTC and headcount'!$B$75</c:f>
              <c:strCache>
                <c:ptCount val="1"/>
                <c:pt idx="0">
                  <c:v>Female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'slid 9- 11 CTC and headcount'!$A$76:$A$86</c:f>
              <c:strCache>
                <c:ptCount val="11"/>
                <c:pt idx="0">
                  <c:v>IBPL Staff</c:v>
                </c:pt>
                <c:pt idx="1">
                  <c:v>ITPL Staff</c:v>
                </c:pt>
                <c:pt idx="2">
                  <c:v>ITPL PW</c:v>
                </c:pt>
                <c:pt idx="3">
                  <c:v>Nashik Staff</c:v>
                </c:pt>
                <c:pt idx="4">
                  <c:v>Nashik PW</c:v>
                </c:pt>
                <c:pt idx="5">
                  <c:v>Nellore Staff</c:v>
                </c:pt>
                <c:pt idx="6">
                  <c:v>Nellore PW</c:v>
                </c:pt>
                <c:pt idx="7">
                  <c:v>Pune Staff</c:v>
                </c:pt>
                <c:pt idx="8">
                  <c:v>Pune PW</c:v>
                </c:pt>
                <c:pt idx="9">
                  <c:v>VN Staff</c:v>
                </c:pt>
                <c:pt idx="10">
                  <c:v>Infiiloom</c:v>
                </c:pt>
              </c:strCache>
            </c:strRef>
          </c:cat>
          <c:val>
            <c:numRef>
              <c:f>'slid 9- 11 CTC and headcount'!$B$76:$B$86</c:f>
              <c:numCache>
                <c:formatCode>General</c:formatCode>
                <c:ptCount val="11"/>
                <c:pt idx="0">
                  <c:v>4</c:v>
                </c:pt>
                <c:pt idx="1">
                  <c:v>2</c:v>
                </c:pt>
                <c:pt idx="2">
                  <c:v>48</c:v>
                </c:pt>
                <c:pt idx="3">
                  <c:v>3</c:v>
                </c:pt>
                <c:pt idx="4">
                  <c:v>24</c:v>
                </c:pt>
                <c:pt idx="5">
                  <c:v>1</c:v>
                </c:pt>
                <c:pt idx="6">
                  <c:v>59</c:v>
                </c:pt>
                <c:pt idx="7">
                  <c:v>8</c:v>
                </c:pt>
                <c:pt idx="8">
                  <c:v>35</c:v>
                </c:pt>
                <c:pt idx="9">
                  <c:v>24</c:v>
                </c:pt>
                <c:pt idx="10">
                  <c:v>208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47B-4430-9E6A-871AE9197A3B}"/>
            </c:ext>
          </c:extLst>
        </c:ser>
        <c:ser>
          <c:idx val="1"/>
          <c:order val="1"/>
          <c:tx>
            <c:strRef>
              <c:f>'slid 9- 11 CTC and headcount'!$C$75</c:f>
              <c:strCache>
                <c:ptCount val="1"/>
                <c:pt idx="0">
                  <c:v>Male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'slid 9- 11 CTC and headcount'!$A$76:$A$86</c:f>
              <c:strCache>
                <c:ptCount val="11"/>
                <c:pt idx="0">
                  <c:v>IBPL Staff</c:v>
                </c:pt>
                <c:pt idx="1">
                  <c:v>ITPL Staff</c:v>
                </c:pt>
                <c:pt idx="2">
                  <c:v>ITPL PW</c:v>
                </c:pt>
                <c:pt idx="3">
                  <c:v>Nashik Staff</c:v>
                </c:pt>
                <c:pt idx="4">
                  <c:v>Nashik PW</c:v>
                </c:pt>
                <c:pt idx="5">
                  <c:v>Nellore Staff</c:v>
                </c:pt>
                <c:pt idx="6">
                  <c:v>Nellore PW</c:v>
                </c:pt>
                <c:pt idx="7">
                  <c:v>Pune Staff</c:v>
                </c:pt>
                <c:pt idx="8">
                  <c:v>Pune PW</c:v>
                </c:pt>
                <c:pt idx="9">
                  <c:v>VN Staff</c:v>
                </c:pt>
                <c:pt idx="10">
                  <c:v>Infiiloom</c:v>
                </c:pt>
              </c:strCache>
            </c:strRef>
          </c:cat>
          <c:val>
            <c:numRef>
              <c:f>'slid 9- 11 CTC and headcount'!$C$76:$C$86</c:f>
              <c:numCache>
                <c:formatCode>General</c:formatCode>
                <c:ptCount val="11"/>
                <c:pt idx="0">
                  <c:v>4</c:v>
                </c:pt>
                <c:pt idx="1">
                  <c:v>81</c:v>
                </c:pt>
                <c:pt idx="2">
                  <c:v>188</c:v>
                </c:pt>
                <c:pt idx="3">
                  <c:v>125</c:v>
                </c:pt>
                <c:pt idx="4">
                  <c:v>126</c:v>
                </c:pt>
                <c:pt idx="5">
                  <c:v>115</c:v>
                </c:pt>
                <c:pt idx="6">
                  <c:v>114</c:v>
                </c:pt>
                <c:pt idx="7">
                  <c:v>183</c:v>
                </c:pt>
                <c:pt idx="8">
                  <c:v>292</c:v>
                </c:pt>
                <c:pt idx="9">
                  <c:v>75</c:v>
                </c:pt>
                <c:pt idx="10">
                  <c:v>1303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47B-4430-9E6A-871AE9197A3B}"/>
            </c:ext>
          </c:extLst>
        </c:ser>
        <c:ser>
          <c:idx val="2"/>
          <c:order val="2"/>
          <c:tx>
            <c:strRef>
              <c:f>'slid 9- 11 CTC and headcount'!$D$75</c:f>
              <c:strCache>
                <c:ptCount val="1"/>
                <c:pt idx="0">
                  <c:v>Total Count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'slid 9- 11 CTC and headcount'!$A$76:$A$86</c:f>
              <c:strCache>
                <c:ptCount val="11"/>
                <c:pt idx="0">
                  <c:v>IBPL Staff</c:v>
                </c:pt>
                <c:pt idx="1">
                  <c:v>ITPL Staff</c:v>
                </c:pt>
                <c:pt idx="2">
                  <c:v>ITPL PW</c:v>
                </c:pt>
                <c:pt idx="3">
                  <c:v>Nashik Staff</c:v>
                </c:pt>
                <c:pt idx="4">
                  <c:v>Nashik PW</c:v>
                </c:pt>
                <c:pt idx="5">
                  <c:v>Nellore Staff</c:v>
                </c:pt>
                <c:pt idx="6">
                  <c:v>Nellore PW</c:v>
                </c:pt>
                <c:pt idx="7">
                  <c:v>Pune Staff</c:v>
                </c:pt>
                <c:pt idx="8">
                  <c:v>Pune PW</c:v>
                </c:pt>
                <c:pt idx="9">
                  <c:v>VN Staff</c:v>
                </c:pt>
                <c:pt idx="10">
                  <c:v>Infiiloom</c:v>
                </c:pt>
              </c:strCache>
            </c:strRef>
          </c:cat>
          <c:val>
            <c:numRef>
              <c:f>'slid 9- 11 CTC and headcount'!$D$76:$D$86</c:f>
              <c:numCache>
                <c:formatCode>General</c:formatCode>
                <c:ptCount val="11"/>
                <c:pt idx="0">
                  <c:v>8</c:v>
                </c:pt>
                <c:pt idx="1">
                  <c:v>83</c:v>
                </c:pt>
                <c:pt idx="2">
                  <c:v>236</c:v>
                </c:pt>
                <c:pt idx="3">
                  <c:v>128</c:v>
                </c:pt>
                <c:pt idx="4">
                  <c:v>150</c:v>
                </c:pt>
                <c:pt idx="5">
                  <c:v>116</c:v>
                </c:pt>
                <c:pt idx="6">
                  <c:v>173</c:v>
                </c:pt>
                <c:pt idx="7">
                  <c:v>191</c:v>
                </c:pt>
                <c:pt idx="8">
                  <c:v>327</c:v>
                </c:pt>
                <c:pt idx="9">
                  <c:v>99</c:v>
                </c:pt>
                <c:pt idx="10">
                  <c:v>1511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47B-4430-9E6A-871AE9197A3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282077696"/>
        <c:axId val="1547176976"/>
      </c:lineChart>
      <c:catAx>
        <c:axId val="282077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7176976"/>
        <c:crosses val="autoZero"/>
        <c:auto val="1"/>
        <c:lblAlgn val="ctr"/>
        <c:lblOffset val="100"/>
        <c:noMultiLvlLbl val="0"/>
      </c:catAx>
      <c:valAx>
        <c:axId val="1547176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07769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lt1">
                <a:lumMod val="95000"/>
                <a:alpha val="54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sz="1300"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'slid 9- 11 CTC and headcount'!$B$39</c:f>
              <c:strCache>
                <c:ptCount val="1"/>
                <c:pt idx="0">
                  <c:v>Total Count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tint val="65000"/>
                    <a:shade val="51000"/>
                    <a:satMod val="130000"/>
                  </a:schemeClr>
                </a:gs>
                <a:gs pos="80000">
                  <a:schemeClr val="accent4">
                    <a:tint val="65000"/>
                    <a:shade val="93000"/>
                    <a:satMod val="130000"/>
                  </a:schemeClr>
                </a:gs>
                <a:gs pos="100000">
                  <a:schemeClr val="accent4">
                    <a:tint val="65000"/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5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7D2C-4153-8FCF-20C62F4F2E65}"/>
              </c:ext>
            </c:extLst>
          </c:dPt>
          <c:dLbls>
            <c:dLbl>
              <c:idx val="0"/>
              <c:layout>
                <c:manualLayout>
                  <c:x val="-1.8648015909841101E-3"/>
                  <c:y val="-9.9651205089085038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D2C-4153-8FCF-20C62F4F2E65}"/>
                </c:ext>
              </c:extLst>
            </c:dLbl>
            <c:dLbl>
              <c:idx val="1"/>
              <c:layout>
                <c:manualLayout>
                  <c:x val="-5.5944047729523643E-3"/>
                  <c:y val="-0.1913303137710432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D2C-4153-8FCF-20C62F4F2E65}"/>
                </c:ext>
              </c:extLst>
            </c:dLbl>
            <c:dLbl>
              <c:idx val="2"/>
              <c:layout>
                <c:manualLayout>
                  <c:x val="-3.7296031819682202E-3"/>
                  <c:y val="-0.1913303137710432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D2C-4153-8FCF-20C62F4F2E65}"/>
                </c:ext>
              </c:extLst>
            </c:dLbl>
            <c:dLbl>
              <c:idx val="3"/>
              <c:layout>
                <c:manualLayout>
                  <c:x val="5.5944047729523305E-3"/>
                  <c:y val="-0.42650715778128395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D2C-4153-8FCF-20C62F4F2E65}"/>
                </c:ext>
              </c:extLst>
            </c:dLbl>
            <c:dLbl>
              <c:idx val="4"/>
              <c:layout>
                <c:manualLayout>
                  <c:x val="-1.8648015909841101E-3"/>
                  <c:y val="-0.290981518860128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D2C-4153-8FCF-20C62F4F2E65}"/>
                </c:ext>
              </c:extLst>
            </c:dLbl>
            <c:dLbl>
              <c:idx val="5"/>
              <c:layout>
                <c:manualLayout>
                  <c:x val="-4.0526840415833036E-3"/>
                  <c:y val="-7.068036926123264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D2C-4153-8FCF-20C62F4F2E65}"/>
                </c:ext>
              </c:extLst>
            </c:dLbl>
            <c:dLbl>
              <c:idx val="6"/>
              <c:layout>
                <c:manualLayout>
                  <c:x val="-1.8648015909841786E-3"/>
                  <c:y val="-0.1953163619746066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D2C-4153-8FCF-20C62F4F2E65}"/>
                </c:ext>
              </c:extLst>
            </c:dLbl>
            <c:dLbl>
              <c:idx val="7"/>
              <c:layout>
                <c:manualLayout>
                  <c:x val="0"/>
                  <c:y val="-0.235176844010240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D2C-4153-8FCF-20C62F4F2E65}"/>
                </c:ext>
              </c:extLst>
            </c:dLbl>
            <c:dLbl>
              <c:idx val="8"/>
              <c:layout>
                <c:manualLayout>
                  <c:x val="0"/>
                  <c:y val="-0.2511210368244942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D2C-4153-8FCF-20C62F4F2E65}"/>
                </c:ext>
              </c:extLst>
            </c:dLbl>
            <c:dLbl>
              <c:idx val="9"/>
              <c:layout>
                <c:manualLayout>
                  <c:x val="-1.8648015909841101E-3"/>
                  <c:y val="-0.2551070850280576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7D2C-4153-8FCF-20C62F4F2E65}"/>
                </c:ext>
              </c:extLst>
            </c:dLbl>
            <c:dLbl>
              <c:idx val="10"/>
              <c:layout>
                <c:manualLayout>
                  <c:x val="0"/>
                  <c:y val="-0.4105629649670303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7D2C-4153-8FCF-20C62F4F2E65}"/>
                </c:ext>
              </c:extLst>
            </c:dLbl>
            <c:dLbl>
              <c:idx val="11"/>
              <c:layout>
                <c:manualLayout>
                  <c:x val="0"/>
                  <c:y val="-0.5181862664632421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7D2C-4153-8FCF-20C62F4F2E6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'slid 9- 11 CTC and headcount'!$A$40:$A$45</c:f>
              <c:strCache>
                <c:ptCount val="6"/>
                <c:pt idx="0">
                  <c:v>IBPL Staff</c:v>
                </c:pt>
                <c:pt idx="1">
                  <c:v>ITPL Staff</c:v>
                </c:pt>
                <c:pt idx="2">
                  <c:v>Nashik Staff</c:v>
                </c:pt>
                <c:pt idx="3">
                  <c:v>Nellore Staff</c:v>
                </c:pt>
                <c:pt idx="4">
                  <c:v>Pune Staff</c:v>
                </c:pt>
                <c:pt idx="5">
                  <c:v>VN Staff</c:v>
                </c:pt>
              </c:strCache>
            </c:strRef>
          </c:cat>
          <c:val>
            <c:numRef>
              <c:f>'slid 9- 11 CTC and headcount'!$B$40:$B$45</c:f>
              <c:numCache>
                <c:formatCode>General</c:formatCode>
                <c:ptCount val="6"/>
                <c:pt idx="0">
                  <c:v>8</c:v>
                </c:pt>
                <c:pt idx="1">
                  <c:v>83</c:v>
                </c:pt>
                <c:pt idx="2">
                  <c:v>128</c:v>
                </c:pt>
                <c:pt idx="3">
                  <c:v>116</c:v>
                </c:pt>
                <c:pt idx="4">
                  <c:v>191</c:v>
                </c:pt>
                <c:pt idx="5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7D2C-4153-8FCF-20C62F4F2E65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703929872"/>
        <c:axId val="709833712"/>
      </c:barChart>
      <c:lineChart>
        <c:grouping val="standard"/>
        <c:varyColors val="0"/>
        <c:ser>
          <c:idx val="1"/>
          <c:order val="1"/>
          <c:tx>
            <c:strRef>
              <c:f>'slid 9- 11 CTC and headcount'!$C$39</c:f>
              <c:strCache>
                <c:ptCount val="1"/>
                <c:pt idx="0">
                  <c:v>Total CTC PA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'slid 9- 11 CTC and headcount'!$A$40:$A$45</c:f>
              <c:strCache>
                <c:ptCount val="6"/>
                <c:pt idx="0">
                  <c:v>IBPL Staff</c:v>
                </c:pt>
                <c:pt idx="1">
                  <c:v>ITPL Staff</c:v>
                </c:pt>
                <c:pt idx="2">
                  <c:v>Nashik Staff</c:v>
                </c:pt>
                <c:pt idx="3">
                  <c:v>Nellore Staff</c:v>
                </c:pt>
                <c:pt idx="4">
                  <c:v>Pune Staff</c:v>
                </c:pt>
                <c:pt idx="5">
                  <c:v>VN Staff</c:v>
                </c:pt>
              </c:strCache>
            </c:strRef>
          </c:cat>
          <c:val>
            <c:numRef>
              <c:f>'slid 9- 11 CTC and headcount'!$C$40:$C$45</c:f>
              <c:numCache>
                <c:formatCode>_ * #,##0_ ;_ * \-#,##0_ ;_ * "-"??_ ;_ @_ </c:formatCode>
                <c:ptCount val="6"/>
                <c:pt idx="0">
                  <c:v>17179985.48</c:v>
                </c:pt>
                <c:pt idx="1">
                  <c:v>37147784.760000013</c:v>
                </c:pt>
                <c:pt idx="2">
                  <c:v>57513489.687600017</c:v>
                </c:pt>
                <c:pt idx="3">
                  <c:v>50108813.884200007</c:v>
                </c:pt>
                <c:pt idx="4">
                  <c:v>96502934.391914994</c:v>
                </c:pt>
                <c:pt idx="5">
                  <c:v>157373813.30666667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E-7D2C-4153-8FCF-20C62F4F2E65}"/>
            </c:ext>
          </c:extLst>
        </c:ser>
        <c:ser>
          <c:idx val="2"/>
          <c:order val="2"/>
          <c:tx>
            <c:strRef>
              <c:f>'slid 9- 11 CTC and headcount'!$D$39</c:f>
              <c:strCache>
                <c:ptCount val="1"/>
                <c:pt idx="0">
                  <c:v>Avg Per Person CTC</c:v>
                </c:pt>
              </c:strCache>
            </c:strRef>
          </c:tx>
          <c:spPr>
            <a:ln w="34925" cap="rnd">
              <a:solidFill>
                <a:schemeClr val="accent4">
                  <a:shade val="65000"/>
                </a:schemeClr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'slid 9- 11 CTC and headcount'!$A$40:$A$45</c:f>
              <c:strCache>
                <c:ptCount val="6"/>
                <c:pt idx="0">
                  <c:v>IBPL Staff</c:v>
                </c:pt>
                <c:pt idx="1">
                  <c:v>ITPL Staff</c:v>
                </c:pt>
                <c:pt idx="2">
                  <c:v>Nashik Staff</c:v>
                </c:pt>
                <c:pt idx="3">
                  <c:v>Nellore Staff</c:v>
                </c:pt>
                <c:pt idx="4">
                  <c:v>Pune Staff</c:v>
                </c:pt>
                <c:pt idx="5">
                  <c:v>VN Staff</c:v>
                </c:pt>
              </c:strCache>
            </c:strRef>
          </c:cat>
          <c:val>
            <c:numRef>
              <c:f>'slid 9- 11 CTC and headcount'!$D$40:$D$45</c:f>
              <c:numCache>
                <c:formatCode>_ * #,##0_ ;_ * \-#,##0_ ;_ * "-"??_ ;_ @_ </c:formatCode>
                <c:ptCount val="6"/>
                <c:pt idx="0">
                  <c:v>2147498.1850000001</c:v>
                </c:pt>
                <c:pt idx="1">
                  <c:v>447563.67180722905</c:v>
                </c:pt>
                <c:pt idx="2">
                  <c:v>449324.13818437513</c:v>
                </c:pt>
                <c:pt idx="3">
                  <c:v>431972.53348448279</c:v>
                </c:pt>
                <c:pt idx="4">
                  <c:v>505250.96540269628</c:v>
                </c:pt>
                <c:pt idx="5">
                  <c:v>1589634.4778451179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7D2C-4153-8FCF-20C62F4F2E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5771343"/>
        <c:axId val="614706783"/>
      </c:lineChart>
      <c:catAx>
        <c:axId val="703929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9833712"/>
        <c:crosses val="autoZero"/>
        <c:auto val="1"/>
        <c:lblAlgn val="ctr"/>
        <c:lblOffset val="100"/>
        <c:noMultiLvlLbl val="0"/>
      </c:catAx>
      <c:valAx>
        <c:axId val="709833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929872"/>
        <c:crosses val="autoZero"/>
        <c:crossBetween val="between"/>
      </c:valAx>
      <c:valAx>
        <c:axId val="614706783"/>
        <c:scaling>
          <c:orientation val="minMax"/>
        </c:scaling>
        <c:delete val="0"/>
        <c:axPos val="r"/>
        <c:numFmt formatCode="_ * #,##0_ ;_ * \-#,##0_ ;_ * &quot;-&quot;??_ ;_ @_ 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5771343"/>
        <c:crosses val="max"/>
        <c:crossBetween val="between"/>
      </c:valAx>
      <c:catAx>
        <c:axId val="61577134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14706783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3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300"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'slid 9- 11 CTC and headcount'!$B$47</c:f>
              <c:strCache>
                <c:ptCount val="1"/>
                <c:pt idx="0">
                  <c:v>Total Count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tint val="65000"/>
                    <a:shade val="51000"/>
                    <a:satMod val="130000"/>
                  </a:schemeClr>
                </a:gs>
                <a:gs pos="80000">
                  <a:schemeClr val="accent4">
                    <a:tint val="65000"/>
                    <a:shade val="93000"/>
                    <a:satMod val="130000"/>
                  </a:schemeClr>
                </a:gs>
                <a:gs pos="100000">
                  <a:schemeClr val="accent4">
                    <a:tint val="65000"/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1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7E3A-46D4-B0CC-3573C5C34FFE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7E3A-46D4-B0CC-3573C5C34FFE}"/>
              </c:ext>
            </c:extLst>
          </c:dPt>
          <c:dLbls>
            <c:dLbl>
              <c:idx val="0"/>
              <c:layout>
                <c:manualLayout>
                  <c:x val="-1.8647389739362243E-3"/>
                  <c:y val="-3.8360944360437244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E3A-46D4-B0CC-3573C5C34FFE}"/>
                </c:ext>
              </c:extLst>
            </c:dLbl>
            <c:dLbl>
              <c:idx val="1"/>
              <c:layout>
                <c:manualLayout>
                  <c:x val="-1.1491026069535027E-4"/>
                  <c:y val="-7.668053024116136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E3A-46D4-B0CC-3573C5C34FFE}"/>
                </c:ext>
              </c:extLst>
            </c:dLbl>
            <c:dLbl>
              <c:idx val="2"/>
              <c:layout>
                <c:manualLayout>
                  <c:x val="-7.6654779662877989E-5"/>
                  <c:y val="-4.611756815956995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E3A-46D4-B0CC-3573C5C34FFE}"/>
                </c:ext>
              </c:extLst>
            </c:dLbl>
            <c:dLbl>
              <c:idx val="3"/>
              <c:layout>
                <c:manualLayout>
                  <c:x val="2.0206300591435356E-2"/>
                  <c:y val="-5.788071514537984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3.5945195140345838E-2"/>
                      <c:h val="6.8626443530245287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6-7E3A-46D4-B0CC-3573C5C34FFE}"/>
                </c:ext>
              </c:extLst>
            </c:dLbl>
            <c:dLbl>
              <c:idx val="4"/>
              <c:layout>
                <c:manualLayout>
                  <c:x val="-1.8648015909841101E-3"/>
                  <c:y val="-0.290981518860128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E3A-46D4-B0CC-3573C5C34FFE}"/>
                </c:ext>
              </c:extLst>
            </c:dLbl>
            <c:dLbl>
              <c:idx val="5"/>
              <c:layout>
                <c:manualLayout>
                  <c:x val="-4.0526840415833036E-3"/>
                  <c:y val="-7.068036926123264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E3A-46D4-B0CC-3573C5C34FFE}"/>
                </c:ext>
              </c:extLst>
            </c:dLbl>
            <c:dLbl>
              <c:idx val="6"/>
              <c:layout>
                <c:manualLayout>
                  <c:x val="-1.8648015909841786E-3"/>
                  <c:y val="-0.1953163619746066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E3A-46D4-B0CC-3573C5C34FFE}"/>
                </c:ext>
              </c:extLst>
            </c:dLbl>
            <c:dLbl>
              <c:idx val="7"/>
              <c:layout>
                <c:manualLayout>
                  <c:x val="0"/>
                  <c:y val="-0.235176844010240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E3A-46D4-B0CC-3573C5C34FFE}"/>
                </c:ext>
              </c:extLst>
            </c:dLbl>
            <c:dLbl>
              <c:idx val="8"/>
              <c:layout>
                <c:manualLayout>
                  <c:x val="0"/>
                  <c:y val="-0.2511210368244942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7E3A-46D4-B0CC-3573C5C34FFE}"/>
                </c:ext>
              </c:extLst>
            </c:dLbl>
            <c:dLbl>
              <c:idx val="9"/>
              <c:layout>
                <c:manualLayout>
                  <c:x val="-1.8648015909841101E-3"/>
                  <c:y val="-0.2551070850280576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7E3A-46D4-B0CC-3573C5C34FFE}"/>
                </c:ext>
              </c:extLst>
            </c:dLbl>
            <c:dLbl>
              <c:idx val="10"/>
              <c:layout>
                <c:manualLayout>
                  <c:x val="0"/>
                  <c:y val="-0.4105629649670303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7E3A-46D4-B0CC-3573C5C34FFE}"/>
                </c:ext>
              </c:extLst>
            </c:dLbl>
            <c:dLbl>
              <c:idx val="11"/>
              <c:layout>
                <c:manualLayout>
                  <c:x val="0"/>
                  <c:y val="-0.5181862664632421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7E3A-46D4-B0CC-3573C5C34FF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'slid 9- 11 CTC and headcount'!$A$48:$A$52</c:f>
              <c:strCache>
                <c:ptCount val="5"/>
                <c:pt idx="0">
                  <c:v>Nashik PW</c:v>
                </c:pt>
                <c:pt idx="1">
                  <c:v>Nellore PW</c:v>
                </c:pt>
                <c:pt idx="2">
                  <c:v>Pune FLA</c:v>
                </c:pt>
                <c:pt idx="3">
                  <c:v>Pune PW</c:v>
                </c:pt>
                <c:pt idx="4">
                  <c:v>ITPL PW</c:v>
                </c:pt>
              </c:strCache>
            </c:strRef>
          </c:cat>
          <c:val>
            <c:numRef>
              <c:f>'slid 9- 11 CTC and headcount'!$B$48:$B$52</c:f>
              <c:numCache>
                <c:formatCode>General</c:formatCode>
                <c:ptCount val="5"/>
                <c:pt idx="0">
                  <c:v>150</c:v>
                </c:pt>
                <c:pt idx="1">
                  <c:v>173</c:v>
                </c:pt>
                <c:pt idx="2">
                  <c:v>240</c:v>
                </c:pt>
                <c:pt idx="3">
                  <c:v>87</c:v>
                </c:pt>
                <c:pt idx="4">
                  <c:v>236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7E3A-46D4-B0CC-3573C5C34FF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703929872"/>
        <c:axId val="709833712"/>
      </c:barChart>
      <c:lineChart>
        <c:grouping val="standard"/>
        <c:varyColors val="0"/>
        <c:ser>
          <c:idx val="1"/>
          <c:order val="1"/>
          <c:tx>
            <c:strRef>
              <c:f>'slid 9- 11 CTC and headcount'!$C$47</c:f>
              <c:strCache>
                <c:ptCount val="1"/>
                <c:pt idx="0">
                  <c:v>Total CTC PA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'slid 9- 11 CTC and headcount'!$A$48:$A$52</c:f>
              <c:strCache>
                <c:ptCount val="5"/>
                <c:pt idx="0">
                  <c:v>Nashik PW</c:v>
                </c:pt>
                <c:pt idx="1">
                  <c:v>Nellore PW</c:v>
                </c:pt>
                <c:pt idx="2">
                  <c:v>Pune FLA</c:v>
                </c:pt>
                <c:pt idx="3">
                  <c:v>Pune PW</c:v>
                </c:pt>
                <c:pt idx="4">
                  <c:v>ITPL PW</c:v>
                </c:pt>
              </c:strCache>
            </c:strRef>
          </c:cat>
          <c:val>
            <c:numRef>
              <c:f>'slid 9- 11 CTC and headcount'!$C$48:$C$52</c:f>
              <c:numCache>
                <c:formatCode>_ * #,##0_ ;_ * \-#,##0_ ;_ * "-"??_ ;_ @_ </c:formatCode>
                <c:ptCount val="5"/>
                <c:pt idx="0">
                  <c:v>110547102.85869995</c:v>
                </c:pt>
                <c:pt idx="1">
                  <c:v>35653578.658400021</c:v>
                </c:pt>
                <c:pt idx="2">
                  <c:v>55557333.330000028</c:v>
                </c:pt>
                <c:pt idx="3">
                  <c:v>55255312.20000001</c:v>
                </c:pt>
                <c:pt idx="4">
                  <c:v>51923945.64000015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7E3A-46D4-B0CC-3573C5C34FFE}"/>
            </c:ext>
          </c:extLst>
        </c:ser>
        <c:ser>
          <c:idx val="2"/>
          <c:order val="2"/>
          <c:tx>
            <c:strRef>
              <c:f>'slid 9- 11 CTC and headcount'!$D$47</c:f>
              <c:strCache>
                <c:ptCount val="1"/>
                <c:pt idx="0">
                  <c:v>Avg Per Person CTC</c:v>
                </c:pt>
              </c:strCache>
            </c:strRef>
          </c:tx>
          <c:spPr>
            <a:ln w="34925" cap="rnd">
              <a:solidFill>
                <a:schemeClr val="accent4">
                  <a:shade val="65000"/>
                </a:schemeClr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'slid 9- 11 CTC and headcount'!$A$48:$A$52</c:f>
              <c:strCache>
                <c:ptCount val="5"/>
                <c:pt idx="0">
                  <c:v>Nashik PW</c:v>
                </c:pt>
                <c:pt idx="1">
                  <c:v>Nellore PW</c:v>
                </c:pt>
                <c:pt idx="2">
                  <c:v>Pune FLA</c:v>
                </c:pt>
                <c:pt idx="3">
                  <c:v>Pune PW</c:v>
                </c:pt>
                <c:pt idx="4">
                  <c:v>ITPL PW</c:v>
                </c:pt>
              </c:strCache>
            </c:strRef>
          </c:cat>
          <c:val>
            <c:numRef>
              <c:f>'slid 9- 11 CTC and headcount'!$D$48:$D$52</c:f>
              <c:numCache>
                <c:formatCode>_ * #,##0_ ;_ * \-#,##0_ ;_ * "-"??_ ;_ @_ </c:formatCode>
                <c:ptCount val="5"/>
                <c:pt idx="0">
                  <c:v>736980.68572466634</c:v>
                </c:pt>
                <c:pt idx="1">
                  <c:v>206090.05004855504</c:v>
                </c:pt>
                <c:pt idx="2">
                  <c:v>231488.88887500012</c:v>
                </c:pt>
                <c:pt idx="3">
                  <c:v>635118.53103448288</c:v>
                </c:pt>
                <c:pt idx="4">
                  <c:v>220016.71881355994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7E3A-46D4-B0CC-3573C5C34F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5771343"/>
        <c:axId val="614706783"/>
      </c:lineChart>
      <c:catAx>
        <c:axId val="703929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9833712"/>
        <c:crosses val="autoZero"/>
        <c:auto val="1"/>
        <c:lblAlgn val="ctr"/>
        <c:lblOffset val="100"/>
        <c:noMultiLvlLbl val="0"/>
      </c:catAx>
      <c:valAx>
        <c:axId val="709833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929872"/>
        <c:crosses val="autoZero"/>
        <c:crossBetween val="between"/>
      </c:valAx>
      <c:valAx>
        <c:axId val="614706783"/>
        <c:scaling>
          <c:orientation val="minMax"/>
        </c:scaling>
        <c:delete val="0"/>
        <c:axPos val="r"/>
        <c:numFmt formatCode="_ * #,##0_ ;_ * \-#,##0_ ;_ * &quot;-&quot;??_ ;_ @_ 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5771343"/>
        <c:crosses val="max"/>
        <c:crossBetween val="between"/>
      </c:valAx>
      <c:catAx>
        <c:axId val="61577134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14706783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3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Location wise</a:t>
            </a:r>
            <a:r>
              <a:rPr lang="en-IN" baseline="0"/>
              <a:t> </a:t>
            </a:r>
            <a:r>
              <a:rPr lang="en-IN"/>
              <a:t>pending FNF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'Pending FNF Slide'!$B$3</c:f>
              <c:strCache>
                <c:ptCount val="1"/>
                <c:pt idx="0">
                  <c:v>Over Due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'Pending FNF Slide'!$A$5:$A$14</c:f>
              <c:strCache>
                <c:ptCount val="10"/>
                <c:pt idx="0">
                  <c:v>ITPL PW</c:v>
                </c:pt>
                <c:pt idx="1">
                  <c:v>Nashik PW</c:v>
                </c:pt>
                <c:pt idx="2">
                  <c:v>Nashik Staff</c:v>
                </c:pt>
                <c:pt idx="3">
                  <c:v>Nellore PW</c:v>
                </c:pt>
                <c:pt idx="4">
                  <c:v>Nellore Staff</c:v>
                </c:pt>
                <c:pt idx="5">
                  <c:v>Pune FLA</c:v>
                </c:pt>
                <c:pt idx="6">
                  <c:v>Pune PW</c:v>
                </c:pt>
                <c:pt idx="7">
                  <c:v>Pune Staff</c:v>
                </c:pt>
                <c:pt idx="8">
                  <c:v>VN Staff</c:v>
                </c:pt>
                <c:pt idx="9">
                  <c:v>Infiiloom</c:v>
                </c:pt>
              </c:strCache>
            </c:strRef>
          </c:cat>
          <c:val>
            <c:numRef>
              <c:f>'Pending FNF Slide'!$B$5:$B$14</c:f>
              <c:numCache>
                <c:formatCode>General</c:formatCode>
                <c:ptCount val="10"/>
                <c:pt idx="0">
                  <c:v>13</c:v>
                </c:pt>
                <c:pt idx="1">
                  <c:v>0</c:v>
                </c:pt>
                <c:pt idx="2">
                  <c:v>6</c:v>
                </c:pt>
                <c:pt idx="3">
                  <c:v>1</c:v>
                </c:pt>
                <c:pt idx="4">
                  <c:v>2</c:v>
                </c:pt>
                <c:pt idx="5">
                  <c:v>9</c:v>
                </c:pt>
                <c:pt idx="6">
                  <c:v>4</c:v>
                </c:pt>
                <c:pt idx="7">
                  <c:v>4</c:v>
                </c:pt>
                <c:pt idx="8">
                  <c:v>0</c:v>
                </c:pt>
                <c:pt idx="9">
                  <c:v>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D46-4145-8682-2A0D079D9E31}"/>
            </c:ext>
          </c:extLst>
        </c:ser>
        <c:ser>
          <c:idx val="1"/>
          <c:order val="1"/>
          <c:tx>
            <c:strRef>
              <c:f>'Pending FNF Slide'!$C$3</c:f>
              <c:strCache>
                <c:ptCount val="1"/>
                <c:pt idx="0">
                  <c:v>Regular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'Pending FNF Slide'!$A$5:$A$14</c:f>
              <c:strCache>
                <c:ptCount val="10"/>
                <c:pt idx="0">
                  <c:v>ITPL PW</c:v>
                </c:pt>
                <c:pt idx="1">
                  <c:v>Nashik PW</c:v>
                </c:pt>
                <c:pt idx="2">
                  <c:v>Nashik Staff</c:v>
                </c:pt>
                <c:pt idx="3">
                  <c:v>Nellore PW</c:v>
                </c:pt>
                <c:pt idx="4">
                  <c:v>Nellore Staff</c:v>
                </c:pt>
                <c:pt idx="5">
                  <c:v>Pune FLA</c:v>
                </c:pt>
                <c:pt idx="6">
                  <c:v>Pune PW</c:v>
                </c:pt>
                <c:pt idx="7">
                  <c:v>Pune Staff</c:v>
                </c:pt>
                <c:pt idx="8">
                  <c:v>VN Staff</c:v>
                </c:pt>
                <c:pt idx="9">
                  <c:v>Infiiloom</c:v>
                </c:pt>
              </c:strCache>
            </c:strRef>
          </c:cat>
          <c:val>
            <c:numRef>
              <c:f>'Pending FNF Slide'!$C$5:$C$14</c:f>
              <c:numCache>
                <c:formatCode>General</c:formatCode>
                <c:ptCount val="10"/>
                <c:pt idx="0">
                  <c:v>2</c:v>
                </c:pt>
                <c:pt idx="1">
                  <c:v>1</c:v>
                </c:pt>
                <c:pt idx="2">
                  <c:v>0</c:v>
                </c:pt>
                <c:pt idx="3">
                  <c:v>2</c:v>
                </c:pt>
                <c:pt idx="4">
                  <c:v>2</c:v>
                </c:pt>
                <c:pt idx="5">
                  <c:v>2</c:v>
                </c:pt>
                <c:pt idx="6">
                  <c:v>0</c:v>
                </c:pt>
                <c:pt idx="7">
                  <c:v>2</c:v>
                </c:pt>
                <c:pt idx="8">
                  <c:v>2</c:v>
                </c:pt>
                <c:pt idx="9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D46-4145-8682-2A0D079D9E3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overlap val="100"/>
        <c:axId val="727214431"/>
        <c:axId val="1547181936"/>
      </c:barChart>
      <c:catAx>
        <c:axId val="7272144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7181936"/>
        <c:crosses val="autoZero"/>
        <c:auto val="1"/>
        <c:lblAlgn val="ctr"/>
        <c:lblOffset val="100"/>
        <c:noMultiLvlLbl val="0"/>
      </c:catAx>
      <c:valAx>
        <c:axId val="15471819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72144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 sz="1300" b="1" i="0" u="none" strike="noStrike" kern="1200" spc="100" baseline="0">
                <a:solidFill>
                  <a:sysClr val="window" lastClr="FFFFFF">
                    <a:lumMod val="95000"/>
                  </a:sys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Confirmation pending and Overdue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Sheet3!$B$12</c:f>
              <c:strCache>
                <c:ptCount val="1"/>
                <c:pt idx="0">
                  <c:v>Confirmation Due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Sheet3!$A$13:$A$17</c:f>
              <c:strCache>
                <c:ptCount val="5"/>
                <c:pt idx="0">
                  <c:v>Nellore Plant</c:v>
                </c:pt>
                <c:pt idx="1">
                  <c:v>Pune -Plant</c:v>
                </c:pt>
                <c:pt idx="2">
                  <c:v>VN Staff</c:v>
                </c:pt>
                <c:pt idx="3">
                  <c:v>ITPL Staff</c:v>
                </c:pt>
                <c:pt idx="4">
                  <c:v>Nashik Staff</c:v>
                </c:pt>
              </c:strCache>
            </c:strRef>
          </c:cat>
          <c:val>
            <c:numRef>
              <c:f>Sheet3!$B$13:$B$17</c:f>
              <c:numCache>
                <c:formatCode>_ * #,##0_ ;_ * \-#,##0_ ;_ * "-"??_ ;_ @_ </c:formatCode>
                <c:ptCount val="5"/>
                <c:pt idx="0">
                  <c:v>1</c:v>
                </c:pt>
                <c:pt idx="1">
                  <c:v>4</c:v>
                </c:pt>
                <c:pt idx="2">
                  <c:v>2</c:v>
                </c:pt>
                <c:pt idx="3">
                  <c:v>3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EA-43ED-8526-DC37BF19F779}"/>
            </c:ext>
          </c:extLst>
        </c:ser>
        <c:ser>
          <c:idx val="1"/>
          <c:order val="1"/>
          <c:tx>
            <c:strRef>
              <c:f>Sheet3!$C$12</c:f>
              <c:strCache>
                <c:ptCount val="1"/>
                <c:pt idx="0">
                  <c:v>Confirmation Over Due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Sheet3!$A$13:$A$17</c:f>
              <c:strCache>
                <c:ptCount val="5"/>
                <c:pt idx="0">
                  <c:v>Nellore Plant</c:v>
                </c:pt>
                <c:pt idx="1">
                  <c:v>Pune -Plant</c:v>
                </c:pt>
                <c:pt idx="2">
                  <c:v>VN Staff</c:v>
                </c:pt>
                <c:pt idx="3">
                  <c:v>ITPL Staff</c:v>
                </c:pt>
                <c:pt idx="4">
                  <c:v>Nashik Staff</c:v>
                </c:pt>
              </c:strCache>
            </c:strRef>
          </c:cat>
          <c:val>
            <c:numRef>
              <c:f>Sheet3!$C$13:$C$17</c:f>
              <c:numCache>
                <c:formatCode>_ * #,##0_ ;_ * \-#,##0_ ;_ * "-"??_ ;_ @_ </c:formatCode>
                <c:ptCount val="5"/>
                <c:pt idx="1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AEA-43ED-8526-DC37BF19F779}"/>
            </c:ext>
          </c:extLst>
        </c:ser>
        <c:ser>
          <c:idx val="2"/>
          <c:order val="2"/>
          <c:tx>
            <c:strRef>
              <c:f>Sheet3!$D$12</c:f>
              <c:strCache>
                <c:ptCount val="1"/>
                <c:pt idx="0">
                  <c:v>Extension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Sheet3!$A$13:$A$17</c:f>
              <c:strCache>
                <c:ptCount val="5"/>
                <c:pt idx="0">
                  <c:v>Nellore Plant</c:v>
                </c:pt>
                <c:pt idx="1">
                  <c:v>Pune -Plant</c:v>
                </c:pt>
                <c:pt idx="2">
                  <c:v>VN Staff</c:v>
                </c:pt>
                <c:pt idx="3">
                  <c:v>ITPL Staff</c:v>
                </c:pt>
                <c:pt idx="4">
                  <c:v>Nashik Staff</c:v>
                </c:pt>
              </c:strCache>
            </c:strRef>
          </c:cat>
          <c:val>
            <c:numRef>
              <c:f>Sheet3!$D$13:$D$17</c:f>
              <c:numCache>
                <c:formatCode>_ * #,##0_ ;_ * \-#,##0_ ;_ * "-"??_ ;_ @_ </c:formatCode>
                <c:ptCount val="5"/>
                <c:pt idx="0">
                  <c:v>1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AEA-43ED-8526-DC37BF19F77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095158127"/>
        <c:axId val="1072546047"/>
      </c:barChart>
      <c:catAx>
        <c:axId val="10951581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2546047"/>
        <c:crosses val="autoZero"/>
        <c:auto val="1"/>
        <c:lblAlgn val="ctr"/>
        <c:lblOffset val="100"/>
        <c:noMultiLvlLbl val="0"/>
      </c:catAx>
      <c:valAx>
        <c:axId val="1072546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 * #,##0_ ;_ * \-#,##0_ ;_ * &quot;-&quot;??_ ;_ @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51581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Reversed" id="24">
  <a:schemeClr val="accent4"/>
</cs:colorStyle>
</file>

<file path=ppt/charts/colors7.xml><?xml version="1.0" encoding="utf-8"?>
<cs:colorStyle xmlns:cs="http://schemas.microsoft.com/office/drawing/2012/chartStyle" xmlns:a="http://schemas.openxmlformats.org/drawingml/2006/main" meth="withinLinearReversed" id="24">
  <a:schemeClr val="accent4"/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0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4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4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30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30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10" y="6"/>
            <a:ext cx="2765425" cy="434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98" tIns="48348" rIns="96698" bIns="48348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itchFamily="34" charset="0"/>
              <a:buNone/>
              <a:defRPr sz="1200"/>
            </a:lvl1pPr>
          </a:lstStyle>
          <a:p>
            <a:endParaRPr lang="en-GB" altLang="en-US" dirty="0"/>
          </a:p>
        </p:txBody>
      </p:sp>
      <p:sp>
        <p:nvSpPr>
          <p:cNvPr id="13315" name="Date Placeholder 2"/>
          <p:cNvSpPr>
            <a:spLocks noGrp="1"/>
          </p:cNvSpPr>
          <p:nvPr>
            <p:ph type="dt" sz="quarter" idx="1"/>
          </p:nvPr>
        </p:nvSpPr>
        <p:spPr bwMode="auto">
          <a:xfrm>
            <a:off x="3614857" y="6"/>
            <a:ext cx="2765425" cy="434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98" tIns="48348" rIns="96698" bIns="48348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itchFamily="34" charset="0"/>
              <a:buNone/>
              <a:defRPr sz="1200"/>
            </a:lvl1pPr>
          </a:lstStyle>
          <a:p>
            <a:fld id="{8F0A71F3-0C35-479E-A771-B6F7315C8E8A}" type="datetimeFigureOut">
              <a:rPr lang="en-GB" altLang="en-US"/>
              <a:pPr/>
              <a:t>12/02/2024</a:t>
            </a:fld>
            <a:endParaRPr lang="en-GB" altLang="en-US" dirty="0"/>
          </a:p>
        </p:txBody>
      </p:sp>
      <p:sp>
        <p:nvSpPr>
          <p:cNvPr id="13316" name="Footer Placeholder 3"/>
          <p:cNvSpPr>
            <a:spLocks noGrp="1"/>
          </p:cNvSpPr>
          <p:nvPr>
            <p:ph type="ftr" sz="quarter" idx="2"/>
          </p:nvPr>
        </p:nvSpPr>
        <p:spPr bwMode="auto">
          <a:xfrm>
            <a:off x="10" y="8216279"/>
            <a:ext cx="2765425" cy="434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98" tIns="48348" rIns="96698" bIns="48348" numCol="1" anchor="b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itchFamily="34" charset="0"/>
              <a:buNone/>
              <a:defRPr sz="1200"/>
            </a:lvl1pPr>
          </a:lstStyle>
          <a:p>
            <a:endParaRPr lang="en-GB" altLang="en-US" dirty="0"/>
          </a:p>
        </p:txBody>
      </p:sp>
      <p:sp>
        <p:nvSpPr>
          <p:cNvPr id="13317" name="Slide Number Placeholder 4"/>
          <p:cNvSpPr>
            <a:spLocks noGrp="1"/>
          </p:cNvSpPr>
          <p:nvPr>
            <p:ph type="sldNum" sz="quarter" idx="3"/>
          </p:nvPr>
        </p:nvSpPr>
        <p:spPr bwMode="auto">
          <a:xfrm>
            <a:off x="3614857" y="8216279"/>
            <a:ext cx="2765425" cy="434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98" tIns="48348" rIns="96698" bIns="48348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itchFamily="34" charset="0"/>
              <a:buNone/>
              <a:defRPr sz="1200"/>
            </a:lvl1pPr>
          </a:lstStyle>
          <a:p>
            <a:fld id="{ADD358FC-8812-4461-8939-E7DA4DBB43DF}" type="slidenum">
              <a:rPr lang="en-GB" altLang="en-US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906265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hape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028700" y="649288"/>
            <a:ext cx="4324350" cy="324485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  <a:gd name="T10" fmla="*/ 0 w 120000"/>
              <a:gd name="T11" fmla="*/ 0 h 120000"/>
              <a:gd name="T12" fmla="*/ 120000 w 120000"/>
              <a:gd name="T13" fmla="*/ 12000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T10" t="T11" r="T12" b="T13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Shape 4"/>
          <p:cNvSpPr txBox="1">
            <a:spLocks noGrp="1"/>
          </p:cNvSpPr>
          <p:nvPr>
            <p:ph type="body" idx="1"/>
          </p:nvPr>
        </p:nvSpPr>
        <p:spPr bwMode="auto">
          <a:xfrm>
            <a:off x="638175" y="4108889"/>
            <a:ext cx="5105400" cy="3892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81" tIns="96681" rIns="96681" bIns="96681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32855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itchFamily="34" charset="0"/>
      <a:defRPr sz="1400">
        <a:solidFill>
          <a:srgbClr val="000000"/>
        </a:solidFill>
        <a:latin typeface="Arial"/>
        <a:ea typeface="Arial"/>
        <a:cs typeface="Arial"/>
        <a:sym typeface="Arial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itchFamily="34" charset="0"/>
      <a:defRPr sz="1400">
        <a:solidFill>
          <a:srgbClr val="000000"/>
        </a:solidFill>
        <a:latin typeface="Arial"/>
        <a:ea typeface="Arial"/>
        <a:cs typeface="Arial"/>
        <a:sym typeface="Arial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itchFamily="34" charset="0"/>
      <a:defRPr sz="1400">
        <a:solidFill>
          <a:srgbClr val="000000"/>
        </a:solidFill>
        <a:latin typeface="Arial"/>
        <a:ea typeface="Arial"/>
        <a:cs typeface="Arial"/>
        <a:sym typeface="Arial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itchFamily="34" charset="0"/>
      <a:defRPr sz="1400">
        <a:solidFill>
          <a:srgbClr val="000000"/>
        </a:solidFill>
        <a:latin typeface="Arial"/>
        <a:ea typeface="Arial"/>
        <a:cs typeface="Arial"/>
        <a:sym typeface="Arial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itchFamily="34" charset="0"/>
      <a:defRPr sz="1400">
        <a:solidFill>
          <a:srgbClr val="000000"/>
        </a:solidFill>
        <a:latin typeface="Arial"/>
        <a:ea typeface="Arial"/>
        <a:cs typeface="Arial"/>
        <a:sym typeface="Arial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27113" y="649288"/>
            <a:ext cx="4327525" cy="3244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6083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Shape 19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027113" y="649288"/>
            <a:ext cx="4327525" cy="3244850"/>
          </a:xfrm>
          <a:noFill/>
          <a:ln>
            <a:headEnd/>
            <a:tailEnd/>
          </a:ln>
        </p:spPr>
      </p:sp>
      <p:sp>
        <p:nvSpPr>
          <p:cNvPr id="53250" name="Shape 192"/>
          <p:cNvSpPr txBox="1">
            <a:spLocks noGrp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 marL="0" indent="0" eaLnBrk="1" hangingPunct="1">
              <a:buSzPts val="1400"/>
            </a:pPr>
            <a:endParaRPr lang="en-US" altLang="en-US" sz="11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0804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1_Title 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8"/>
          <p:cNvSpPr txBox="1">
            <a:spLocks noGrp="1"/>
          </p:cNvSpPr>
          <p:nvPr>
            <p:ph type="sldNum" idx="10"/>
          </p:nvPr>
        </p:nvSpPr>
        <p:spPr>
          <a:xfrm>
            <a:off x="8180389" y="6332538"/>
            <a:ext cx="549275" cy="525462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6EA2623-88BE-4C2A-BAE7-6E1BF0111CF7}" type="slidenum">
              <a:rPr lang="en-GB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8282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C7B712-C846-42B7-9026-D1B7506AF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208B-BD97-6747-A562-B35F512813E6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73FC57-3545-496B-9786-F6D154484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8C8B9A-9986-4FDD-876D-AE6848A2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9353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91D1E-313A-455E-9921-C14C060BF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>
                <a:solidFill>
                  <a:srgbClr val="012169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91756-6751-403C-BD40-F64B6BEAF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BE74D6-BFBB-493E-A7CF-030763FD5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CAD50E-F574-48BC-86DC-59BB727F1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DC106-AE79-6741-AE13-0128E5932B99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9A71B1-D6EA-454A-BBB6-C2DC63796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A2C8F-9D4A-4A1E-A0F4-852EE0088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6284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24411-20E2-4570-B5BE-2BF6D4CA7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>
                <a:solidFill>
                  <a:srgbClr val="012169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91008D-A22E-409A-9EC9-C3D37F1945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9CD1E-52B1-4BFD-9203-7C2CE713A1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A41D5-432B-4757-8919-F5F81115C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4C8E5-80BC-D14A-9DD9-DDF7BC2917FE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9DB8C1-4247-410F-B236-337108BE6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5253BB-7016-4353-8758-1A74D0104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60327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822BF-890E-432A-907C-EB44254EF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12169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A245-DBCA-4346-A09F-FF350B672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33667-80EE-4629-BCD5-98A208CAE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29923-7AD7-C440-8BFA-FE8ED8D9379C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34537-1B81-4BDB-A330-8565142BA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0509-0579-4543-A35A-51D6518F1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78929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342C6C-D3F5-4B0F-A784-445B541372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>
            <a:lvl1pPr>
              <a:defRPr>
                <a:solidFill>
                  <a:srgbClr val="012169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762083-F760-4B13-84DA-57688FAD3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DA5AF-589B-4B0C-BDD2-286FA3C7C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2A83-ADBA-F546-8190-6279926B2D56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0C92D-60BF-4EDB-A679-8BEC24EBB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627F-D319-4051-B3F0-0F255DEFC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5026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1_Title 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66"/>
          <p:cNvSpPr>
            <a:spLocks noChangeArrowheads="1"/>
          </p:cNvSpPr>
          <p:nvPr/>
        </p:nvSpPr>
        <p:spPr bwMode="auto">
          <a:xfrm>
            <a:off x="0" y="0"/>
            <a:ext cx="9144000" cy="650875"/>
          </a:xfrm>
          <a:prstGeom prst="rect">
            <a:avLst/>
          </a:prstGeom>
          <a:solidFill>
            <a:srgbClr val="A7C6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1pPr>
            <a:lvl2pPr marL="742950" indent="-28575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2pPr>
            <a:lvl3pPr marL="11430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3pPr>
            <a:lvl4pPr marL="16002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4pPr>
            <a:lvl5pPr marL="20574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9pPr>
          </a:lstStyle>
          <a:p>
            <a:pPr eaLnBrk="1" hangingPunct="1"/>
            <a:endParaRPr lang="en-US" altLang="en-US" sz="1400" dirty="0"/>
          </a:p>
        </p:txBody>
      </p:sp>
      <p:sp>
        <p:nvSpPr>
          <p:cNvPr id="3" name="Shape 68"/>
          <p:cNvSpPr txBox="1">
            <a:spLocks noGrp="1"/>
          </p:cNvSpPr>
          <p:nvPr>
            <p:ph type="sldNum" idx="10"/>
          </p:nvPr>
        </p:nvSpPr>
        <p:spPr>
          <a:xfrm>
            <a:off x="8200709" y="6332538"/>
            <a:ext cx="549275" cy="525462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2DC6F61-CBDE-40E1-BFFA-D66BCEB88886}" type="slidenum">
              <a:rPr lang="en-GB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982561-E553-4C98-BFF1-43BEE21E71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7038" y="985838"/>
            <a:ext cx="8289925" cy="5241925"/>
          </a:xfrm>
        </p:spPr>
        <p:txBody>
          <a:bodyPr/>
          <a:lstStyle>
            <a:lvl1pPr>
              <a:defRPr sz="1600">
                <a:solidFill>
                  <a:srgbClr val="012169"/>
                </a:solidFill>
                <a:latin typeface="Josefin Sans" pitchFamily="2" charset="77"/>
              </a:defRPr>
            </a:lvl1pPr>
            <a:lvl2pPr>
              <a:defRPr sz="1600">
                <a:solidFill>
                  <a:srgbClr val="012169"/>
                </a:solidFill>
                <a:latin typeface="Josefin Sans" pitchFamily="2" charset="77"/>
              </a:defRPr>
            </a:lvl2pPr>
            <a:lvl3pPr>
              <a:defRPr sz="1600">
                <a:solidFill>
                  <a:srgbClr val="012169"/>
                </a:solidFill>
                <a:latin typeface="Josefin Sans" pitchFamily="2" charset="77"/>
              </a:defRPr>
            </a:lvl3pPr>
            <a:lvl4pPr>
              <a:defRPr sz="1600">
                <a:solidFill>
                  <a:srgbClr val="012169"/>
                </a:solidFill>
                <a:latin typeface="Josefin Sans" pitchFamily="2" charset="77"/>
              </a:defRPr>
            </a:lvl4pPr>
            <a:lvl5pPr>
              <a:defRPr sz="1600">
                <a:solidFill>
                  <a:srgbClr val="012169"/>
                </a:solidFill>
                <a:latin typeface="Josefin Sans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0772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 userDrawn="1">
  <p:cSld name="Section Header_alt2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593" b="7217"/>
          <a:stretch>
            <a:fillRect/>
          </a:stretch>
        </p:blipFill>
        <p:spPr bwMode="auto">
          <a:xfrm>
            <a:off x="0" y="-234949"/>
            <a:ext cx="10828338" cy="841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hape 54"/>
          <p:cNvSpPr>
            <a:spLocks noChangeArrowheads="1"/>
          </p:cNvSpPr>
          <p:nvPr/>
        </p:nvSpPr>
        <p:spPr bwMode="auto">
          <a:xfrm>
            <a:off x="0" y="4089402"/>
            <a:ext cx="10828338" cy="1293813"/>
          </a:xfrm>
          <a:prstGeom prst="rect">
            <a:avLst/>
          </a:prstGeom>
          <a:solidFill>
            <a:srgbClr val="A7C6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1pPr>
            <a:lvl2pPr marL="742950" indent="-28575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2pPr>
            <a:lvl3pPr marL="11430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3pPr>
            <a:lvl4pPr marL="16002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4pPr>
            <a:lvl5pPr marL="20574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9pPr>
          </a:lstStyle>
          <a:p>
            <a:pPr eaLnBrk="1" hangingPunct="1"/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28772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6D6F1-35A6-4EC7-97C3-663B7FB3B7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>
                <a:solidFill>
                  <a:srgbClr val="012169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DB47D1-0D29-47D6-B412-E72CBEBEE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A3472-B12F-4491-AFA8-302072882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FE0DB-A974-C146-93B5-D0FB41D90499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E0FA1-2627-4DC2-9727-8B4D29294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DFC16-FA94-4E08-8AD5-F2C816DFD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937FB55B-802D-439E-A0B7-CF40C6AB1E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>
            <a:off x="6515392" y="615952"/>
            <a:ext cx="2638133" cy="1513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E5A12A94-A73A-486C-8D32-286833D64D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 rot="10800000">
            <a:off x="1" y="5431038"/>
            <a:ext cx="2487948" cy="1426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hape 66">
            <a:extLst>
              <a:ext uri="{FF2B5EF4-FFF2-40B4-BE49-F238E27FC236}">
                <a16:creationId xmlns:a16="http://schemas.microsoft.com/office/drawing/2014/main" id="{F2468076-9CFB-42E0-BF37-45C42374AA0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650875"/>
          </a:xfrm>
          <a:prstGeom prst="rect">
            <a:avLst/>
          </a:prstGeom>
          <a:solidFill>
            <a:srgbClr val="A7C6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1pPr>
            <a:lvl2pPr marL="742950" indent="-28575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2pPr>
            <a:lvl3pPr marL="11430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3pPr>
            <a:lvl4pPr marL="16002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4pPr>
            <a:lvl5pPr marL="20574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9pPr>
          </a:lstStyle>
          <a:p>
            <a:pPr eaLnBrk="1" hangingPunct="1"/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93215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30D22-6389-4E39-821C-8C893767C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12169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09369-FED4-4C3D-9E12-685EB6CA49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6AB7F-92EF-42A9-A194-D8CF428D5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81DFF-74A6-FE48-ACAB-1F8DB6DF5A70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832D6-17EB-4B2C-8F73-657F6C322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3E829-1E7D-449F-A402-664C2AA31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DDBEF8A4-CC15-4CEE-BDB3-88740D8B27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>
            <a:off x="6515392" y="615952"/>
            <a:ext cx="2638133" cy="1513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F4056D6D-F24E-494D-857F-6864126A21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 rot="10800000">
            <a:off x="1" y="5431038"/>
            <a:ext cx="2487948" cy="1426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hape 66">
            <a:extLst>
              <a:ext uri="{FF2B5EF4-FFF2-40B4-BE49-F238E27FC236}">
                <a16:creationId xmlns:a16="http://schemas.microsoft.com/office/drawing/2014/main" id="{92C5E654-9C99-4FB2-98CE-319DDD02012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650875"/>
          </a:xfrm>
          <a:prstGeom prst="rect">
            <a:avLst/>
          </a:prstGeom>
          <a:solidFill>
            <a:srgbClr val="A7C6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1pPr>
            <a:lvl2pPr marL="742950" indent="-28575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2pPr>
            <a:lvl3pPr marL="11430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3pPr>
            <a:lvl4pPr marL="16002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4pPr>
            <a:lvl5pPr marL="20574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9pPr>
          </a:lstStyle>
          <a:p>
            <a:pPr eaLnBrk="1" hangingPunct="1"/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41171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D33FE-E44F-4F10-8EA1-04E56DFF7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4500">
                <a:solidFill>
                  <a:srgbClr val="012169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C0F3D5-5E8C-4FBD-ABEA-EADCD14D8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A94FA-ECF7-42AF-B98C-E4144A484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692ED-77A6-0648-AD7F-25EF12B1CD23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65012-781C-43C0-A5C6-3369043A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6872D-63A6-470B-AE1B-B3E4089AE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21A892F2-B21A-408E-B725-7352B36F2C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>
            <a:off x="6515392" y="615952"/>
            <a:ext cx="2638133" cy="1513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92E1ED45-A2E4-43A7-BB10-1FB18E950C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 rot="10800000">
            <a:off x="1" y="5431038"/>
            <a:ext cx="2487948" cy="1426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hape 66">
            <a:extLst>
              <a:ext uri="{FF2B5EF4-FFF2-40B4-BE49-F238E27FC236}">
                <a16:creationId xmlns:a16="http://schemas.microsoft.com/office/drawing/2014/main" id="{34931ED8-870A-4609-B2E6-F832F5BD6A7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650875"/>
          </a:xfrm>
          <a:prstGeom prst="rect">
            <a:avLst/>
          </a:prstGeom>
          <a:solidFill>
            <a:srgbClr val="A7C6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1pPr>
            <a:lvl2pPr marL="742950" indent="-28575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2pPr>
            <a:lvl3pPr marL="11430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3pPr>
            <a:lvl4pPr marL="16002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4pPr>
            <a:lvl5pPr marL="20574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9pPr>
          </a:lstStyle>
          <a:p>
            <a:pPr eaLnBrk="1" hangingPunct="1"/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18972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7A05E-4C98-436B-86EC-4540542A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12169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8EDA6-C4CB-4052-8984-D3E705B0A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0E1FFF-7F30-4E49-A4F2-FF79D0F41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DB926B-8E7B-42FD-886D-552D765CC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B739-73DA-8146-86DA-4781CB78AC08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5FDD0-B724-407A-83AF-5C026E64A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068386-16E4-4DD0-89C3-E094AF0CF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4F8E05FD-9F08-49A6-819F-8BE6E51BCD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>
            <a:off x="6515392" y="615952"/>
            <a:ext cx="2638133" cy="1513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BB8641A4-724F-4524-8A2A-63F593FAC0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 rot="10800000">
            <a:off x="1" y="5431038"/>
            <a:ext cx="2487948" cy="1426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Shape 66">
            <a:extLst>
              <a:ext uri="{FF2B5EF4-FFF2-40B4-BE49-F238E27FC236}">
                <a16:creationId xmlns:a16="http://schemas.microsoft.com/office/drawing/2014/main" id="{A809A12D-015E-4514-BAD0-DBA30C6D666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650875"/>
          </a:xfrm>
          <a:prstGeom prst="rect">
            <a:avLst/>
          </a:prstGeom>
          <a:solidFill>
            <a:srgbClr val="A7C6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1pPr>
            <a:lvl2pPr marL="742950" indent="-28575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2pPr>
            <a:lvl3pPr marL="11430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3pPr>
            <a:lvl4pPr marL="16002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4pPr>
            <a:lvl5pPr marL="20574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9pPr>
          </a:lstStyle>
          <a:p>
            <a:pPr eaLnBrk="1" hangingPunct="1"/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6656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ADE87-BDC1-4DF7-98F4-BCF93C6B1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>
                <a:solidFill>
                  <a:srgbClr val="012169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ADC5D5-BE6A-44E6-A280-FC055FFC3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rgbClr val="A7C6ED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79858F-E4BD-4AA3-A6F6-4974560F3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A6784C-19C4-4C26-B3BD-13893D254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rgbClr val="A7C6ED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2134A8-37D1-4855-81D2-8E51091F94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BEEF6F-BE1B-461E-A85F-5E9257A97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CCED7-7184-9644-82AA-25B13C076B9C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63634D-924A-425A-BB8D-102EB38F2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35CF8A-E2B2-4314-8A79-36EF54234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0" name="Shape 66">
            <a:extLst>
              <a:ext uri="{FF2B5EF4-FFF2-40B4-BE49-F238E27FC236}">
                <a16:creationId xmlns:a16="http://schemas.microsoft.com/office/drawing/2014/main" id="{9C4824F7-CC83-480C-93F0-F5530F1D7B9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650875"/>
          </a:xfrm>
          <a:prstGeom prst="rect">
            <a:avLst/>
          </a:prstGeom>
          <a:solidFill>
            <a:srgbClr val="A7C6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1pPr>
            <a:lvl2pPr marL="742950" indent="-28575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2pPr>
            <a:lvl3pPr marL="11430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3pPr>
            <a:lvl4pPr marL="16002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4pPr>
            <a:lvl5pPr marL="20574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9pPr>
          </a:lstStyle>
          <a:p>
            <a:pPr eaLnBrk="1" hangingPunct="1"/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910607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3A4E7-4C21-455B-852C-0203AAB0B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12169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F3ACD4-5EF8-4B4A-B192-1DC061054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F132E-0C01-EC4F-BFB8-1692EB6B0C3D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4BEF76-EE32-4BFE-96B5-6F809B729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A92BFB-9D3A-4CD0-911A-9DC974AC0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8DA940AE-E44D-43CB-9AF0-8DC396C835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>
            <a:off x="6515392" y="615952"/>
            <a:ext cx="2638133" cy="1513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BBB2E506-6025-49F3-940E-8E5097F185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 rot="10800000">
            <a:off x="1" y="5431038"/>
            <a:ext cx="2487948" cy="1426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hape 66">
            <a:extLst>
              <a:ext uri="{FF2B5EF4-FFF2-40B4-BE49-F238E27FC236}">
                <a16:creationId xmlns:a16="http://schemas.microsoft.com/office/drawing/2014/main" id="{AE931425-9838-4246-9E82-7C57E8E8689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650875"/>
          </a:xfrm>
          <a:prstGeom prst="rect">
            <a:avLst/>
          </a:prstGeom>
          <a:solidFill>
            <a:srgbClr val="A7C6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1pPr>
            <a:lvl2pPr marL="742950" indent="-28575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2pPr>
            <a:lvl3pPr marL="11430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3pPr>
            <a:lvl4pPr marL="16002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4pPr>
            <a:lvl5pPr marL="20574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9pPr>
          </a:lstStyle>
          <a:p>
            <a:pPr eaLnBrk="1" hangingPunct="1"/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7376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6"/>
          <p:cNvSpPr txBox="1">
            <a:spLocks noGrp="1"/>
          </p:cNvSpPr>
          <p:nvPr>
            <p:ph type="title"/>
          </p:nvPr>
        </p:nvSpPr>
        <p:spPr bwMode="auto">
          <a:xfrm>
            <a:off x="311151" y="593725"/>
            <a:ext cx="8521700" cy="763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dirty="0">
              <a:sym typeface="Arial" pitchFamily="34" charset="0"/>
            </a:endParaRPr>
          </a:p>
        </p:txBody>
      </p:sp>
      <p:sp>
        <p:nvSpPr>
          <p:cNvPr id="1027" name="Shape 7"/>
          <p:cNvSpPr txBox="1">
            <a:spLocks noGrp="1"/>
          </p:cNvSpPr>
          <p:nvPr>
            <p:ph type="body" idx="1"/>
          </p:nvPr>
        </p:nvSpPr>
        <p:spPr bwMode="auto">
          <a:xfrm>
            <a:off x="311151" y="1536700"/>
            <a:ext cx="8521700" cy="4554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dirty="0">
              <a:sym typeface="Arial" pitchFamily="34" charset="0"/>
            </a:endParaRPr>
          </a:p>
        </p:txBody>
      </p:sp>
      <p:sp>
        <p:nvSpPr>
          <p:cNvPr id="1028" name="Shape 8"/>
          <p:cNvSpPr txBox="1">
            <a:spLocks noGrp="1"/>
          </p:cNvSpPr>
          <p:nvPr>
            <p:ph type="sldNum" idx="12"/>
          </p:nvPr>
        </p:nvSpPr>
        <p:spPr bwMode="auto">
          <a:xfrm>
            <a:off x="8535989" y="6332538"/>
            <a:ext cx="549275" cy="525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itchFamily="34" charset="0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fld id="{6618163D-B609-4936-9782-45CBF8A18B43}" type="slidenum">
              <a:rPr lang="en-GB" altLang="en-US"/>
              <a:pPr/>
              <a:t>‹#›</a:t>
            </a:fld>
            <a:endParaRPr lang="en-US" altLang="en-US" dirty="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D82CDE3D-F479-49B5-9E0B-872626585D0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>
            <a:off x="6515392" y="615952"/>
            <a:ext cx="2638133" cy="1513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C0E43C87-A488-4322-AA9B-C299F1CC8B0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3" b="54031"/>
          <a:stretch>
            <a:fillRect/>
          </a:stretch>
        </p:blipFill>
        <p:spPr bwMode="auto">
          <a:xfrm rot="10800000">
            <a:off x="1" y="5431038"/>
            <a:ext cx="2487948" cy="1426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681" r:id="rId2"/>
    <p:sldLayoutId id="2147483686" r:id="rId3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012169"/>
          </a:solidFill>
          <a:latin typeface="Arial"/>
          <a:ea typeface="Arial"/>
          <a:cs typeface="Arial"/>
          <a:sym typeface="Arial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333333"/>
          </a:solidFill>
          <a:latin typeface="Arial"/>
          <a:ea typeface="Arial"/>
          <a:cs typeface="Arial"/>
          <a:sym typeface="Arial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333333"/>
          </a:solidFill>
          <a:latin typeface="Arial"/>
          <a:ea typeface="Arial"/>
          <a:cs typeface="Arial"/>
          <a:sym typeface="Arial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333333"/>
          </a:solidFill>
          <a:latin typeface="Arial"/>
          <a:ea typeface="Arial"/>
          <a:cs typeface="Arial"/>
          <a:sym typeface="Arial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333333"/>
          </a:solidFill>
          <a:latin typeface="Arial"/>
          <a:ea typeface="Arial"/>
          <a:cs typeface="Arial"/>
          <a:sym typeface="Arial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 b="0" i="0">
          <a:solidFill>
            <a:srgbClr val="333333"/>
          </a:solidFill>
          <a:latin typeface="Josefin Sans" pitchFamily="2" charset="77"/>
          <a:ea typeface="Josefin Sans" pitchFamily="2" charset="77"/>
          <a:cs typeface="Arial"/>
          <a:sym typeface="Arial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D36042-23E0-46E1-A782-14F82003C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2678F-805F-4A8C-90BE-015CAA8F5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7C231-F76F-4101-972B-CEF4535A18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D74D9-D573-9948-8527-3EC37C757669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13C60-E442-432F-866E-45C536E490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D230A-D540-4B25-B104-B9100343D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0ECA26-D181-440D-B48E-F3448337BF8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9037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Josefin Sans" pitchFamily="2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Josefin Sans" pitchFamily="2" charset="77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Josefin Sans" pitchFamily="2" charset="77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Josefin Sans" pitchFamily="2" charset="77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Josefin Sans" pitchFamily="2" charset="77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Josefin Sans" pitchFamily="2" charset="77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CC6D3C-4A83-F36C-E8DC-45A5E468C046}"/>
              </a:ext>
            </a:extLst>
          </p:cNvPr>
          <p:cNvSpPr txBox="1"/>
          <p:nvPr/>
        </p:nvSpPr>
        <p:spPr>
          <a:xfrm>
            <a:off x="499874" y="4413504"/>
            <a:ext cx="461857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0" dirty="0">
                <a:latin typeface="Josefin Sans" pitchFamily="2" charset="77"/>
              </a:rPr>
              <a:t>Monthly Review Jan 2024</a:t>
            </a:r>
            <a:endParaRPr lang="en-GB" sz="3000" dirty="0">
              <a:solidFill>
                <a:srgbClr val="012169"/>
              </a:solidFill>
              <a:latin typeface="Josefin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6E0B64-B6C8-6F67-0E37-677C93A76C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33" y="811388"/>
            <a:ext cx="2571748" cy="121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37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94116-79B4-11C1-9D40-C291B653C9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9166" y="808036"/>
            <a:ext cx="8289925" cy="5241925"/>
          </a:xfrm>
        </p:spPr>
        <p:txBody>
          <a:bodyPr/>
          <a:lstStyle/>
          <a:p>
            <a:r>
              <a:rPr lang="en-GB" b="1" u="sng" dirty="0"/>
              <a:t>Headcount and CTC trend of Staff;</a:t>
            </a:r>
          </a:p>
          <a:p>
            <a:endParaRPr lang="en-GB" b="1" u="sng" dirty="0"/>
          </a:p>
          <a:p>
            <a:endParaRPr lang="en-GB" b="1" u="sn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47C83E-DA8B-0168-4482-B9104268104F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2DC6F61-CBDE-40E1-BFFA-D66BCEB88886}" type="slidenum">
              <a:rPr lang="en-GB" altLang="en-US" smtClean="0"/>
              <a:pPr/>
              <a:t>10</a:t>
            </a:fld>
            <a:endParaRPr lang="en-US" alt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D7D9217-F0B1-F1D8-C05A-769B90D31B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2897422"/>
              </p:ext>
            </p:extLst>
          </p:nvPr>
        </p:nvGraphicFramePr>
        <p:xfrm>
          <a:off x="369166" y="1246908"/>
          <a:ext cx="8380818" cy="4197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70140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7AEA66D-3310-D4DC-0D5A-704C396A6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166" y="5685273"/>
            <a:ext cx="7886700" cy="629084"/>
          </a:xfrm>
        </p:spPr>
        <p:txBody>
          <a:bodyPr>
            <a:normAutofit/>
          </a:bodyPr>
          <a:lstStyle/>
          <a:p>
            <a:r>
              <a:rPr lang="en-IN" sz="1300" dirty="0"/>
              <a:t>ITPL cost is high due to new joiners of 56 in Jan 24</a:t>
            </a:r>
            <a:br>
              <a:rPr lang="en-IN" sz="1300" dirty="0"/>
            </a:br>
            <a:r>
              <a:rPr lang="en-IN" sz="1300" dirty="0"/>
              <a:t>Nellore PW and ITPL Cost is low as compare to Pune and Nashik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47C83E-DA8B-0168-4482-B91042681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C6F61-CBDE-40E1-BFFA-D66BCEB88886}" type="slidenum">
              <a:rPr lang="en-GB" altLang="en-US" smtClean="0"/>
              <a:pPr/>
              <a:t>11</a:t>
            </a:fld>
            <a:endParaRPr lang="en-US" alt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94116-79B4-11C1-9D40-C291B653C9D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0" y="808038"/>
            <a:ext cx="8289925" cy="4845050"/>
          </a:xfrm>
        </p:spPr>
        <p:txBody>
          <a:bodyPr/>
          <a:lstStyle/>
          <a:p>
            <a:r>
              <a:rPr lang="en-GB" b="1" u="sng" dirty="0"/>
              <a:t>Headcount and CTC trend of Workmen</a:t>
            </a:r>
          </a:p>
          <a:p>
            <a:endParaRPr lang="en-GB" b="1" u="sng" dirty="0"/>
          </a:p>
          <a:p>
            <a:endParaRPr lang="en-GB" b="1" u="sng" dirty="0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E6237EE7-6723-051E-5BEF-32BE346DFB57}"/>
              </a:ext>
            </a:extLst>
          </p:cNvPr>
          <p:cNvSpPr/>
          <p:nvPr/>
        </p:nvSpPr>
        <p:spPr>
          <a:xfrm>
            <a:off x="7148945" y="2456874"/>
            <a:ext cx="290946" cy="175490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14AFFB1-5AA1-FEAE-506E-FE32CBA3C1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6847682"/>
              </p:ext>
            </p:extLst>
          </p:nvPr>
        </p:nvGraphicFramePr>
        <p:xfrm>
          <a:off x="369166" y="1205345"/>
          <a:ext cx="8405668" cy="44057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00437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94116-79B4-11C1-9D40-C291B653C9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 u="sng" dirty="0"/>
          </a:p>
          <a:p>
            <a:endParaRPr lang="en-GB" b="1" u="sng" dirty="0"/>
          </a:p>
          <a:p>
            <a:endParaRPr lang="en-GB" b="1" u="sn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47C83E-DA8B-0168-4482-B9104268104F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2DC6F61-CBDE-40E1-BFFA-D66BCEB88886}" type="slidenum">
              <a:rPr lang="en-GB" altLang="en-US" smtClean="0"/>
              <a:pPr/>
              <a:t>12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52F1C3-75E6-0E87-05EC-791BDBECACE5}"/>
              </a:ext>
            </a:extLst>
          </p:cNvPr>
          <p:cNvSpPr txBox="1"/>
          <p:nvPr/>
        </p:nvSpPr>
        <p:spPr>
          <a:xfrm>
            <a:off x="427038" y="881063"/>
            <a:ext cx="4577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u="sng" dirty="0">
                <a:latin typeface="Josefin Sans" panose="00000500000000000000" pitchFamily="2" charset="0"/>
              </a:rPr>
              <a:t>Outstanding full &amp; final settlement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FBEBC93-FC0A-451A-B29E-79A5EDE0FA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2029166"/>
              </p:ext>
            </p:extLst>
          </p:nvPr>
        </p:nvGraphicFramePr>
        <p:xfrm>
          <a:off x="427037" y="1355170"/>
          <a:ext cx="8426018" cy="42974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73216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94116-79B4-11C1-9D40-C291B653C9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7038" y="985838"/>
            <a:ext cx="8289925" cy="5241925"/>
          </a:xfrm>
        </p:spPr>
        <p:txBody>
          <a:bodyPr/>
          <a:lstStyle/>
          <a:p>
            <a:endParaRPr lang="en-GB" u="sng" dirty="0"/>
          </a:p>
          <a:p>
            <a:endParaRPr lang="en-GB" b="1" u="sng" dirty="0"/>
          </a:p>
          <a:p>
            <a:endParaRPr lang="en-GB" b="1" u="sn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47C83E-DA8B-0168-4482-B9104268104F}"/>
              </a:ext>
            </a:extLst>
          </p:cNvPr>
          <p:cNvSpPr>
            <a:spLocks noGrp="1"/>
          </p:cNvSpPr>
          <p:nvPr>
            <p:ph type="sldNum" idx="10"/>
          </p:nvPr>
        </p:nvSpPr>
        <p:spPr>
          <a:xfrm>
            <a:off x="8200709" y="6332538"/>
            <a:ext cx="549275" cy="525462"/>
          </a:xfrm>
        </p:spPr>
        <p:txBody>
          <a:bodyPr/>
          <a:lstStyle/>
          <a:p>
            <a:fld id="{F2DC6F61-CBDE-40E1-BFFA-D66BCEB88886}" type="slidenum">
              <a:rPr lang="en-GB" altLang="en-US" smtClean="0"/>
              <a:pPr/>
              <a:t>13</a:t>
            </a:fld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52F1C3-75E6-0E87-05EC-791BDBECACE5}"/>
              </a:ext>
            </a:extLst>
          </p:cNvPr>
          <p:cNvSpPr txBox="1"/>
          <p:nvPr/>
        </p:nvSpPr>
        <p:spPr>
          <a:xfrm>
            <a:off x="427038" y="881063"/>
            <a:ext cx="7650162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500" b="1" u="sng" dirty="0">
                <a:latin typeface="Josefin Sans" panose="00000500000000000000" pitchFamily="2" charset="0"/>
              </a:rPr>
              <a:t>Confirmation pending and Over due YTD Dec 23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9EE64E9-83C7-2B85-AF15-6D659CED20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3322214"/>
              </p:ext>
            </p:extLst>
          </p:nvPr>
        </p:nvGraphicFramePr>
        <p:xfrm>
          <a:off x="277091" y="1309003"/>
          <a:ext cx="8439871" cy="47869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30806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hape 194"/>
          <p:cNvSpPr txBox="1">
            <a:spLocks noGrp="1"/>
          </p:cNvSpPr>
          <p:nvPr>
            <p:ph type="ctrTitle" idx="4294967295"/>
          </p:nvPr>
        </p:nvSpPr>
        <p:spPr>
          <a:xfrm>
            <a:off x="468315" y="4281490"/>
            <a:ext cx="7939087" cy="1006475"/>
          </a:xfrm>
        </p:spPr>
        <p:txBody>
          <a:bodyPr/>
          <a:lstStyle/>
          <a:p>
            <a:pPr eaLnBrk="1" hangingPunct="1">
              <a:buSzPts val="2400"/>
              <a:buFont typeface="Josefin Sans" pitchFamily="2" charset="0"/>
              <a:buNone/>
            </a:pPr>
            <a:r>
              <a:rPr lang="en-GB" altLang="en-US" sz="3600" dirty="0">
                <a:latin typeface="Josefin Sans" pitchFamily="2" charset="0"/>
                <a:cs typeface="Arial" pitchFamily="34" charset="0"/>
                <a:sym typeface="Josefin Sans" pitchFamily="2" charset="0"/>
              </a:rPr>
              <a:t>www.infiiloom.com</a:t>
            </a:r>
            <a:endParaRPr lang="en-US" altLang="en-US" sz="3600" dirty="0">
              <a:latin typeface="Josefin Sans" pitchFamily="2" charset="0"/>
              <a:cs typeface="Arial" pitchFamily="34" charset="0"/>
              <a:sym typeface="Josefin Sans" pitchFamily="2" charset="0"/>
            </a:endParaRPr>
          </a:p>
        </p:txBody>
      </p:sp>
      <p:sp>
        <p:nvSpPr>
          <p:cNvPr id="52226" name="Rectangle 2"/>
          <p:cNvSpPr>
            <a:spLocks noChangeArrowheads="1"/>
          </p:cNvSpPr>
          <p:nvPr/>
        </p:nvSpPr>
        <p:spPr bwMode="auto">
          <a:xfrm>
            <a:off x="520700" y="4892677"/>
            <a:ext cx="21161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1pPr>
            <a:lvl2pPr marL="742950" indent="-28575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2pPr>
            <a:lvl3pPr marL="11430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3pPr>
            <a:lvl4pPr marL="16002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4pPr>
            <a:lvl5pPr marL="2057400" indent="-228600"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itchFamily="34" charset="0"/>
              <a:defRPr sz="1400">
                <a:solidFill>
                  <a:srgbClr val="000000"/>
                </a:solidFill>
                <a:latin typeface="Arial" pitchFamily="34" charset="0"/>
                <a:cs typeface="Arial" pitchFamily="34" charset="0"/>
                <a:sym typeface="Arial" pitchFamily="34" charset="0"/>
              </a:defRPr>
            </a:lvl9pPr>
          </a:lstStyle>
          <a:p>
            <a:pPr eaLnBrk="1" hangingPunct="1"/>
            <a:r>
              <a:rPr lang="en-GB" altLang="en-US" dirty="0">
                <a:solidFill>
                  <a:srgbClr val="333333"/>
                </a:solidFill>
                <a:latin typeface="Josefin Sans Light" pitchFamily="2" charset="0"/>
              </a:rPr>
              <a:t>INDIA | USA | UK | UAE</a:t>
            </a:r>
            <a:endParaRPr lang="en-GB" altLang="en-US" dirty="0">
              <a:solidFill>
                <a:srgbClr val="333333"/>
              </a:solidFill>
              <a:latin typeface="Josefin Sans Light" pitchFamily="2" charset="0"/>
              <a:sym typeface="Josefin Sans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CEEA1A-796D-4744-8076-D4AE10DE9839}"/>
              </a:ext>
            </a:extLst>
          </p:cNvPr>
          <p:cNvSpPr txBox="1"/>
          <p:nvPr/>
        </p:nvSpPr>
        <p:spPr>
          <a:xfrm flipH="1">
            <a:off x="1399985" y="2363375"/>
            <a:ext cx="8026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12169"/>
                </a:solidFill>
                <a:latin typeface="Josefin Sans" pitchFamily="2" charset="77"/>
              </a:rPr>
              <a:t>Thank you</a:t>
            </a:r>
            <a:endParaRPr lang="en-IN" sz="3600" dirty="0">
              <a:solidFill>
                <a:srgbClr val="012169"/>
              </a:solidFill>
              <a:latin typeface="Josefin Sans" pitchFamily="2" charset="7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E9451-231B-048C-DB06-BCA57580B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143"/>
            <a:ext cx="7886700" cy="673965"/>
          </a:xfrm>
        </p:spPr>
        <p:txBody>
          <a:bodyPr/>
          <a:lstStyle/>
          <a:p>
            <a:r>
              <a:rPr lang="en-GB" b="1" dirty="0">
                <a:solidFill>
                  <a:schemeClr val="tx1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6ADC0-EFF7-230B-6992-B1478B892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Key Deliverables Jan 2024</a:t>
            </a:r>
          </a:p>
          <a:p>
            <a:r>
              <a:rPr lang="en-GB" dirty="0"/>
              <a:t>New Projects Status</a:t>
            </a:r>
          </a:p>
          <a:p>
            <a:r>
              <a:rPr lang="en-GB" dirty="0"/>
              <a:t>New Joiner Headcount and Trend</a:t>
            </a:r>
          </a:p>
          <a:p>
            <a:r>
              <a:rPr lang="en-GB" dirty="0"/>
              <a:t>Trends &amp; Analysis of Total Headcount</a:t>
            </a:r>
          </a:p>
          <a:p>
            <a:r>
              <a:rPr lang="en-GB" dirty="0"/>
              <a:t>Gender wise and category wise headcount</a:t>
            </a:r>
          </a:p>
          <a:p>
            <a:r>
              <a:rPr lang="en-GB" dirty="0"/>
              <a:t>Attrition Trend &amp; Voluntary EXIT</a:t>
            </a:r>
          </a:p>
          <a:p>
            <a:r>
              <a:rPr lang="en-GB" dirty="0"/>
              <a:t> Plant-wise PW and Staff (CTC) cost details</a:t>
            </a:r>
          </a:p>
          <a:p>
            <a:r>
              <a:rPr lang="en-GB" dirty="0"/>
              <a:t>Pending full &amp; final status with overdue details</a:t>
            </a:r>
          </a:p>
          <a:p>
            <a:r>
              <a:rPr lang="en-GB" dirty="0"/>
              <a:t>Probation confirmation status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67D21-50C1-CDAB-AB96-8F95CBF3D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2B793-6554-754A-AB4D-1985A79D8610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C64B8-F553-27C4-C385-C45D411D5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A87DE-B71D-A260-898D-252AC272B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0163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E1213-5578-BBE9-7443-ABD30BF5D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05" y="136522"/>
            <a:ext cx="7886700" cy="597769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1"/>
                </a:solidFill>
              </a:rPr>
              <a:t>Key Deliverables Jan 2024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17FDC-413B-611C-632A-7B9DDBF24C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0945" y="1204626"/>
            <a:ext cx="8224405" cy="5151727"/>
          </a:xfrm>
        </p:spPr>
        <p:txBody>
          <a:bodyPr/>
          <a:lstStyle/>
          <a:p>
            <a:pPr lvl="0">
              <a:lnSpc>
                <a:spcPct val="107000"/>
              </a:lnSpc>
            </a:pPr>
            <a:r>
              <a:rPr lang="en-IN" sz="1800" kern="100" dirty="0">
                <a:effectLst/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Salary Preparation &amp; Disbursement to all employees for Jan 24</a:t>
            </a:r>
          </a:p>
          <a:p>
            <a:r>
              <a:rPr lang="en-IN" sz="1800" dirty="0">
                <a:effectLst/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Zero payable Headcount reduction</a:t>
            </a:r>
          </a:p>
          <a:p>
            <a:r>
              <a:rPr lang="en-IN" sz="1800" dirty="0"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Salary Data to </a:t>
            </a:r>
            <a:r>
              <a:rPr lang="en-IN" sz="1800" dirty="0" err="1"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Payfin</a:t>
            </a:r>
            <a:r>
              <a:rPr lang="en-IN" sz="1800" dirty="0"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and review, testing of portal</a:t>
            </a:r>
          </a:p>
          <a:p>
            <a:r>
              <a:rPr lang="en-IN" sz="1800" dirty="0"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ITPL Corporate NPS registration in process</a:t>
            </a:r>
          </a:p>
          <a:p>
            <a:endParaRPr lang="en-IN" sz="1800" dirty="0">
              <a:effectLst/>
              <a:latin typeface="Josefin Sans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dirty="0">
              <a:latin typeface="Josefin Sans" panose="00000500000000000000" pitchFamily="2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5FD9A-4B51-9042-253C-98BF92EE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2438-8433-D648-9B13-CFE192598E64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B9E20-2A55-795A-30FE-C1A3EA895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2120C-9B35-5EE9-4FCB-AA01529C9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7911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E1213-5578-BBE9-7443-ABD30BF5D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6522"/>
            <a:ext cx="7886700" cy="460100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1"/>
                </a:solidFill>
              </a:rPr>
              <a:t>Project Status: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17FDC-413B-611C-632A-7B9DDBF24C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0945" y="1204627"/>
            <a:ext cx="8224405" cy="4738974"/>
          </a:xfrm>
        </p:spPr>
        <p:txBody>
          <a:bodyPr/>
          <a:lstStyle/>
          <a:p>
            <a:pPr lvl="0">
              <a:lnSpc>
                <a:spcPct val="107000"/>
              </a:lnSpc>
            </a:pPr>
            <a:r>
              <a:rPr lang="en-IN" sz="1800" kern="100" dirty="0">
                <a:effectLst/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Meal Cards are received Contribution remitted to meal cards</a:t>
            </a:r>
          </a:p>
          <a:p>
            <a:pPr lvl="0">
              <a:lnSpc>
                <a:spcPct val="107000"/>
              </a:lnSpc>
            </a:pPr>
            <a:r>
              <a:rPr lang="en-IN" sz="1800" kern="100" dirty="0">
                <a:effectLst/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Pending NPS PRAN generation is completed and </a:t>
            </a:r>
            <a:r>
              <a:rPr lang="en-IN" sz="1800" kern="100" dirty="0"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contribution paid to respective PRAN </a:t>
            </a:r>
            <a:r>
              <a:rPr lang="en-IN" sz="1800" kern="100" dirty="0">
                <a:effectLst/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pending for two employees only</a:t>
            </a:r>
          </a:p>
          <a:p>
            <a:pPr lvl="0">
              <a:lnSpc>
                <a:spcPct val="107000"/>
              </a:lnSpc>
            </a:pPr>
            <a:r>
              <a:rPr lang="en-IN" sz="1800" kern="100" dirty="0"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 NPS we 1 new member has been added</a:t>
            </a:r>
            <a:endParaRPr lang="en-IN" sz="1800" kern="100" dirty="0">
              <a:effectLst/>
              <a:latin typeface="Josefin Sans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IN" sz="1800" kern="100" dirty="0">
                <a:latin typeface="Josefin Sans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 process of Jan 2024 and testing of New Portal with Server mapping</a:t>
            </a:r>
            <a:endParaRPr lang="en-IN" sz="1800" kern="100" dirty="0">
              <a:effectLst/>
              <a:latin typeface="Josefin Sans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buNone/>
            </a:pPr>
            <a:endParaRPr lang="en-IN" sz="1800" kern="100" dirty="0">
              <a:effectLst/>
              <a:latin typeface="Josefin Sans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5FD9A-4B51-9042-253C-98BF92EE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2438-8433-D648-9B13-CFE192598E64}" type="datetime1">
              <a:rPr lang="en-US" smtClean="0"/>
              <a:t>2/12/2024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B9E20-2A55-795A-30FE-C1A3EA895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2120C-9B35-5EE9-4FCB-AA01529C9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ECA26-D181-440D-B48E-F3448337BF85}" type="slidenum">
              <a:rPr lang="en-IN" smtClean="0"/>
              <a:pPr/>
              <a:t>4</a:t>
            </a:fld>
            <a:endParaRPr lang="en-IN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3D3564B-7CCF-83D8-6D09-420C01A536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095445"/>
              </p:ext>
            </p:extLst>
          </p:nvPr>
        </p:nvGraphicFramePr>
        <p:xfrm>
          <a:off x="425301" y="3078320"/>
          <a:ext cx="8090049" cy="225568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588709">
                  <a:extLst>
                    <a:ext uri="{9D8B030D-6E8A-4147-A177-3AD203B41FA5}">
                      <a16:colId xmlns:a16="http://schemas.microsoft.com/office/drawing/2014/main" val="2977705212"/>
                    </a:ext>
                  </a:extLst>
                </a:gridCol>
                <a:gridCol w="739283">
                  <a:extLst>
                    <a:ext uri="{9D8B030D-6E8A-4147-A177-3AD203B41FA5}">
                      <a16:colId xmlns:a16="http://schemas.microsoft.com/office/drawing/2014/main" val="3621332800"/>
                    </a:ext>
                  </a:extLst>
                </a:gridCol>
                <a:gridCol w="637954">
                  <a:extLst>
                    <a:ext uri="{9D8B030D-6E8A-4147-A177-3AD203B41FA5}">
                      <a16:colId xmlns:a16="http://schemas.microsoft.com/office/drawing/2014/main" val="1655391966"/>
                    </a:ext>
                  </a:extLst>
                </a:gridCol>
                <a:gridCol w="1038543">
                  <a:extLst>
                    <a:ext uri="{9D8B030D-6E8A-4147-A177-3AD203B41FA5}">
                      <a16:colId xmlns:a16="http://schemas.microsoft.com/office/drawing/2014/main" val="3455103946"/>
                    </a:ext>
                  </a:extLst>
                </a:gridCol>
                <a:gridCol w="2158780">
                  <a:extLst>
                    <a:ext uri="{9D8B030D-6E8A-4147-A177-3AD203B41FA5}">
                      <a16:colId xmlns:a16="http://schemas.microsoft.com/office/drawing/2014/main" val="3197221755"/>
                    </a:ext>
                  </a:extLst>
                </a:gridCol>
                <a:gridCol w="926780">
                  <a:extLst>
                    <a:ext uri="{9D8B030D-6E8A-4147-A177-3AD203B41FA5}">
                      <a16:colId xmlns:a16="http://schemas.microsoft.com/office/drawing/2014/main" val="1187612733"/>
                    </a:ext>
                  </a:extLst>
                </a:gridCol>
              </a:tblGrid>
              <a:tr h="281960">
                <a:tc gridSpan="6">
                  <a:txBody>
                    <a:bodyPr/>
                    <a:lstStyle/>
                    <a:p>
                      <a:pPr algn="l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Flexi Benefits Enrolled Headcount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9847707"/>
                  </a:ext>
                </a:extLst>
              </a:tr>
              <a:tr h="28196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Location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NPS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Meal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Telephone 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Books &amp; Periodicals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Gift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07349291"/>
                  </a:ext>
                </a:extLst>
              </a:tr>
              <a:tr h="281960">
                <a:tc>
                  <a:txBody>
                    <a:bodyPr/>
                    <a:lstStyle/>
                    <a:p>
                      <a:pPr algn="l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Corporate Office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14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12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11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94394718"/>
                  </a:ext>
                </a:extLst>
              </a:tr>
              <a:tr h="281960">
                <a:tc>
                  <a:txBody>
                    <a:bodyPr/>
                    <a:lstStyle/>
                    <a:p>
                      <a:pPr algn="l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Pune Plant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6235890"/>
                  </a:ext>
                </a:extLst>
              </a:tr>
              <a:tr h="281960">
                <a:tc>
                  <a:txBody>
                    <a:bodyPr/>
                    <a:lstStyle/>
                    <a:p>
                      <a:pPr algn="l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Brands (Bengaluru)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95552528"/>
                  </a:ext>
                </a:extLst>
              </a:tr>
              <a:tr h="281960">
                <a:tc>
                  <a:txBody>
                    <a:bodyPr/>
                    <a:lstStyle/>
                    <a:p>
                      <a:pPr algn="l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Nellore Plant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59455595"/>
                  </a:ext>
                </a:extLst>
              </a:tr>
              <a:tr h="281960">
                <a:tc>
                  <a:txBody>
                    <a:bodyPr/>
                    <a:lstStyle/>
                    <a:p>
                      <a:pPr algn="l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Silvassa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82780495"/>
                  </a:ext>
                </a:extLst>
              </a:tr>
              <a:tr h="281960">
                <a:tc>
                  <a:txBody>
                    <a:bodyPr/>
                    <a:lstStyle/>
                    <a:p>
                      <a:pPr algn="l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Total Count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22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15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22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15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16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Josefin Sans" panose="00000500000000000000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6058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9208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94116-79B4-11C1-9D40-C291B653C9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1673" y="675336"/>
            <a:ext cx="8528311" cy="5507327"/>
          </a:xfrm>
        </p:spPr>
        <p:txBody>
          <a:bodyPr/>
          <a:lstStyle/>
          <a:p>
            <a:r>
              <a:rPr lang="en-IN" b="1" u="sng" dirty="0"/>
              <a:t>Attrition Trend April 23 – Jan 24</a:t>
            </a:r>
          </a:p>
          <a:p>
            <a:endParaRPr lang="en-GB" b="1" u="sn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47C83E-DA8B-0168-4482-B9104268104F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2DC6F61-CBDE-40E1-BFFA-D66BCEB88886}" type="slidenum">
              <a:rPr lang="en-GB" altLang="en-US" smtClean="0"/>
              <a:pPr/>
              <a:t>5</a:t>
            </a:fld>
            <a:endParaRPr lang="en-US" alt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BCAA6EB-99FF-D2CD-76F7-265A4537C9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8632835"/>
              </p:ext>
            </p:extLst>
          </p:nvPr>
        </p:nvGraphicFramePr>
        <p:xfrm>
          <a:off x="394016" y="1149927"/>
          <a:ext cx="8355968" cy="44473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70092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94116-79B4-11C1-9D40-C291B653C9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5724" y="189057"/>
            <a:ext cx="8289925" cy="5241925"/>
          </a:xfrm>
        </p:spPr>
        <p:txBody>
          <a:bodyPr/>
          <a:lstStyle/>
          <a:p>
            <a:r>
              <a:rPr lang="en-GB" b="1" u="sng" dirty="0"/>
              <a:t>Location-wise Attrition Trend &amp; Voluntary EXIT YTD Jan 24</a:t>
            </a:r>
            <a:endParaRPr lang="en-GB" u="sn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47C83E-DA8B-0168-4482-B9104268104F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2DC6F61-CBDE-40E1-BFFA-D66BCEB88886}" type="slidenum">
              <a:rPr lang="en-GB" altLang="en-US" smtClean="0"/>
              <a:pPr/>
              <a:t>6</a:t>
            </a:fld>
            <a:endParaRPr lang="en-US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65E8D-F561-3D4B-F420-648A4E024BB9}"/>
              </a:ext>
            </a:extLst>
          </p:cNvPr>
          <p:cNvSpPr txBox="1"/>
          <p:nvPr/>
        </p:nvSpPr>
        <p:spPr>
          <a:xfrm>
            <a:off x="615724" y="5473005"/>
            <a:ext cx="77247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Highlights: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YTD Jan 24, higher nos. of left in Staff (Pune , VN &amp; ITPL)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Total  new joined headcount Jan 24 is 66</a:t>
            </a:r>
          </a:p>
          <a:p>
            <a:endParaRPr lang="en-IN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C2162CD-64AD-FCEE-E4FE-85D9320935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7487456"/>
              </p:ext>
            </p:extLst>
          </p:nvPr>
        </p:nvGraphicFramePr>
        <p:xfrm>
          <a:off x="238351" y="803564"/>
          <a:ext cx="8511633" cy="43661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03539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94116-79B4-11C1-9D40-C291B653C9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7038" y="709620"/>
            <a:ext cx="8289925" cy="5518144"/>
          </a:xfrm>
        </p:spPr>
        <p:txBody>
          <a:bodyPr/>
          <a:lstStyle/>
          <a:p>
            <a:r>
              <a:rPr lang="en-GB" b="1" u="sng" dirty="0"/>
              <a:t>New Hiring Ratio category wise Trend</a:t>
            </a:r>
          </a:p>
          <a:p>
            <a:endParaRPr lang="en-GB" b="1" u="sng" dirty="0"/>
          </a:p>
          <a:p>
            <a:endParaRPr lang="en-GB" b="1" u="sn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47C83E-DA8B-0168-4482-B9104268104F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2DC6F61-CBDE-40E1-BFFA-D66BCEB88886}" type="slidenum">
              <a:rPr lang="en-GB" altLang="en-US" smtClean="0"/>
              <a:pPr/>
              <a:t>7</a:t>
            </a:fld>
            <a:endParaRPr lang="en-US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7A3F6D-835C-A9FE-516F-5103B8766724}"/>
              </a:ext>
            </a:extLst>
          </p:cNvPr>
          <p:cNvSpPr txBox="1"/>
          <p:nvPr/>
        </p:nvSpPr>
        <p:spPr>
          <a:xfrm>
            <a:off x="818707" y="4947543"/>
            <a:ext cx="59010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Highlights: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Higher nos. in Jan 24 due to PW hiring in ITPL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Staff Trend is consistent throughout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Total  new joined headcount Jan 24 is 66</a:t>
            </a:r>
          </a:p>
          <a:p>
            <a:endParaRPr lang="en-IN" dirty="0"/>
          </a:p>
          <a:p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3B4A1E7-40FD-AA33-19E5-E05DF84D42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0109015"/>
              </p:ext>
            </p:extLst>
          </p:nvPr>
        </p:nvGraphicFramePr>
        <p:xfrm>
          <a:off x="427037" y="1066799"/>
          <a:ext cx="8289925" cy="38807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40566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94116-79B4-11C1-9D40-C291B653C9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0059" y="985838"/>
            <a:ext cx="8289925" cy="5241925"/>
          </a:xfrm>
        </p:spPr>
        <p:txBody>
          <a:bodyPr/>
          <a:lstStyle/>
          <a:p>
            <a:r>
              <a:rPr lang="en-GB" b="1" u="sng" dirty="0"/>
              <a:t>Headcount Diversity trend Ratio (Gender wise):</a:t>
            </a:r>
          </a:p>
          <a:p>
            <a:endParaRPr lang="en-GB" b="1" u="sng" dirty="0"/>
          </a:p>
          <a:p>
            <a:endParaRPr lang="en-GB" b="1" u="sn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47C83E-DA8B-0168-4482-B9104268104F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2DC6F61-CBDE-40E1-BFFA-D66BCEB88886}" type="slidenum">
              <a:rPr lang="en-GB" altLang="en-US" smtClean="0"/>
              <a:pPr/>
              <a:t>8</a:t>
            </a:fld>
            <a:endParaRPr lang="en-US" alt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6FE7D9C-14FF-FAB4-94C4-B231F68227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5780083"/>
              </p:ext>
            </p:extLst>
          </p:nvPr>
        </p:nvGraphicFramePr>
        <p:xfrm>
          <a:off x="460059" y="2057400"/>
          <a:ext cx="7740650" cy="39831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2676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94116-79B4-11C1-9D40-C291B653C9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b="1" u="sng" dirty="0"/>
              <a:t>Headcount Diversity trend (Gender wise and Age group):</a:t>
            </a:r>
            <a:endParaRPr lang="en-GB" b="1" u="sng" dirty="0">
              <a:highlight>
                <a:srgbClr val="FFFF00"/>
              </a:highlight>
            </a:endParaRPr>
          </a:p>
          <a:p>
            <a:endParaRPr lang="en-GB" b="1" u="sng" dirty="0"/>
          </a:p>
          <a:p>
            <a:endParaRPr lang="en-GB" b="1" u="sn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47C83E-DA8B-0168-4482-B9104268104F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2DC6F61-CBDE-40E1-BFFA-D66BCEB88886}" type="slidenum">
              <a:rPr lang="en-GB" altLang="en-US" smtClean="0"/>
              <a:pPr/>
              <a:t>9</a:t>
            </a:fld>
            <a:endParaRPr lang="en-US" alt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5B98B29-3384-EFA6-680E-7562192D52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6913711"/>
              </p:ext>
            </p:extLst>
          </p:nvPr>
        </p:nvGraphicFramePr>
        <p:xfrm>
          <a:off x="427038" y="1510144"/>
          <a:ext cx="8322946" cy="4822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07878784"/>
      </p:ext>
    </p:extLst>
  </p:cSld>
  <p:clrMapOvr>
    <a:masterClrMapping/>
  </p:clrMapOvr>
</p:sld>
</file>

<file path=ppt/theme/theme1.xml><?xml version="1.0" encoding="utf-8"?>
<a:theme xmlns:a="http://schemas.openxmlformats.org/drawingml/2006/main" name="Renfro Corporate Presentation_(97 to 2003 .POT)">
  <a:themeElements>
    <a:clrScheme name="Infiiloom theme">
      <a:dk1>
        <a:srgbClr val="000000"/>
      </a:dk1>
      <a:lt1>
        <a:srgbClr val="FFFFFF"/>
      </a:lt1>
      <a:dk2>
        <a:srgbClr val="545458"/>
      </a:dk2>
      <a:lt2>
        <a:srgbClr val="D9D7DA"/>
      </a:lt2>
      <a:accent1>
        <a:srgbClr val="E1EEFF"/>
      </a:accent1>
      <a:accent2>
        <a:srgbClr val="C8DAF1"/>
      </a:accent2>
      <a:accent3>
        <a:srgbClr val="88AADE"/>
      </a:accent3>
      <a:accent4>
        <a:srgbClr val="3A60CC"/>
      </a:accent4>
      <a:accent5>
        <a:srgbClr val="284693"/>
      </a:accent5>
      <a:accent6>
        <a:srgbClr val="001928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45EE8848-1B57-4345-BF9C-2F6092A80527}" vid="{4EF36C4C-63F3-AA49-B5E7-C18381CD7F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45EE8848-1B57-4345-BF9C-2F6092A80527}" vid="{122DB43B-D544-CA4C-AA5A-AB2E920BB19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 2013 - 20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 2013 - 2022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 2013 - 2022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 2007 - 2010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 2007 - 2010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 2007 - 2010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 2007 - 2010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 2007 - 2010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 2007 - 2010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 2007 - 2010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 2007 - 2010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 2007 - 2010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 2007 - 2010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 2007 - 2010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 2007 - 2010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 2013 - 20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 2013 - 2022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 2013 - 2022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Infiiloom Template</Template>
  <TotalTime>12036</TotalTime>
  <Words>397</Words>
  <Application>Microsoft Office PowerPoint</Application>
  <PresentationFormat>On-screen Show (4:3)</PresentationFormat>
  <Paragraphs>108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Josefin Sans</vt:lpstr>
      <vt:lpstr>Josefin Sans Light</vt:lpstr>
      <vt:lpstr>Lato</vt:lpstr>
      <vt:lpstr>Renfro Corporate Presentation_(97 to 2003 .POT)</vt:lpstr>
      <vt:lpstr>Office Theme</vt:lpstr>
      <vt:lpstr>PowerPoint Presentation</vt:lpstr>
      <vt:lpstr>Agenda</vt:lpstr>
      <vt:lpstr>Key Deliverables Jan 2024 </vt:lpstr>
      <vt:lpstr>Project Status: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ITPL cost is high due to new joiners of 56 in Jan 24 Nellore PW and ITPL Cost is low as compare to Pune and Nashik</vt:lpstr>
      <vt:lpstr>PowerPoint Presentation</vt:lpstr>
      <vt:lpstr>PowerPoint Presentation</vt:lpstr>
      <vt:lpstr>www.infiiloom.com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Hanumant Gangane</dc:creator>
  <cp:keywords/>
  <dc:description/>
  <cp:lastModifiedBy>Hanumant Gangane</cp:lastModifiedBy>
  <cp:revision>143</cp:revision>
  <cp:lastPrinted>2019-03-26T16:18:07Z</cp:lastPrinted>
  <dcterms:created xsi:type="dcterms:W3CDTF">2023-12-06T10:16:19Z</dcterms:created>
  <dcterms:modified xsi:type="dcterms:W3CDTF">2024-02-12T12:15:27Z</dcterms:modified>
  <cp:category/>
</cp:coreProperties>
</file>

<file path=docProps/thumbnail.jpeg>
</file>